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handoutMasterIdLst>
    <p:handoutMasterId r:id="rId30"/>
  </p:handoutMasterIdLst>
  <p:sldIdLst>
    <p:sldId id="999" r:id="rId2"/>
    <p:sldId id="1035" r:id="rId3"/>
    <p:sldId id="1055" r:id="rId4"/>
    <p:sldId id="1061" r:id="rId5"/>
    <p:sldId id="1087" r:id="rId6"/>
    <p:sldId id="1088" r:id="rId7"/>
    <p:sldId id="1089" r:id="rId8"/>
    <p:sldId id="1066" r:id="rId9"/>
    <p:sldId id="1090" r:id="rId10"/>
    <p:sldId id="1091" r:id="rId11"/>
    <p:sldId id="1076" r:id="rId12"/>
    <p:sldId id="1075" r:id="rId13"/>
    <p:sldId id="1081" r:id="rId14"/>
    <p:sldId id="1080" r:id="rId15"/>
    <p:sldId id="1082" r:id="rId16"/>
    <p:sldId id="1079" r:id="rId17"/>
    <p:sldId id="1083" r:id="rId18"/>
    <p:sldId id="1084" r:id="rId19"/>
    <p:sldId id="1085" r:id="rId20"/>
    <p:sldId id="1095" r:id="rId21"/>
    <p:sldId id="1065" r:id="rId22"/>
    <p:sldId id="1062" r:id="rId23"/>
    <p:sldId id="1092" r:id="rId24"/>
    <p:sldId id="1093" r:id="rId25"/>
    <p:sldId id="1067" r:id="rId26"/>
    <p:sldId id="1094" r:id="rId27"/>
    <p:sldId id="591" r:id="rId28"/>
  </p:sldIdLst>
  <p:sldSz cx="12192000" cy="6858000"/>
  <p:notesSz cx="7315200" cy="96012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ss Dunham" initials="TD" lastIdx="2" clrIdx="0">
    <p:extLst>
      <p:ext uri="{19B8F6BF-5375-455C-9EA6-DF929625EA0E}">
        <p15:presenceInfo xmlns:p15="http://schemas.microsoft.com/office/powerpoint/2012/main" userId="S-1-5-21-2789217995-4208396235-3600227011-11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6600"/>
    <a:srgbClr val="0000FF"/>
    <a:srgbClr val="FCD9D2"/>
    <a:srgbClr val="FFFF99"/>
    <a:srgbClr val="FF9933"/>
    <a:srgbClr val="FF9999"/>
    <a:srgbClr val="FFFF66"/>
    <a:srgbClr val="FFCC66"/>
    <a:srgbClr val="FFE7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93883" autoAdjust="0"/>
  </p:normalViewPr>
  <p:slideViewPr>
    <p:cSldViewPr snapToGrid="0">
      <p:cViewPr varScale="1">
        <p:scale>
          <a:sx n="70" d="100"/>
          <a:sy n="70" d="100"/>
        </p:scale>
        <p:origin x="830" y="5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3156"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9BC5CC-B6C1-4CC7-B443-22E56336D169}"/>
              </a:ext>
            </a:extLst>
          </p:cNvPr>
          <p:cNvSpPr>
            <a:spLocks noGrp="1"/>
          </p:cNvSpPr>
          <p:nvPr>
            <p:ph type="hdr" sz="quarter"/>
          </p:nvPr>
        </p:nvSpPr>
        <p:spPr>
          <a:xfrm>
            <a:off x="3" y="3"/>
            <a:ext cx="3170239" cy="481013"/>
          </a:xfrm>
          <a:prstGeom prst="rect">
            <a:avLst/>
          </a:prstGeom>
        </p:spPr>
        <p:txBody>
          <a:bodyPr vert="horz" lIns="92695" tIns="46348" rIns="92695" bIns="46348" rtlCol="0"/>
          <a:lstStyle>
            <a:lvl1pPr algn="l">
              <a:defRPr sz="1400"/>
            </a:lvl1pPr>
          </a:lstStyle>
          <a:p>
            <a:endParaRPr lang="en-US"/>
          </a:p>
        </p:txBody>
      </p:sp>
      <p:sp>
        <p:nvSpPr>
          <p:cNvPr id="3" name="Date Placeholder 2">
            <a:extLst>
              <a:ext uri="{FF2B5EF4-FFF2-40B4-BE49-F238E27FC236}">
                <a16:creationId xmlns:a16="http://schemas.microsoft.com/office/drawing/2014/main" id="{617CF960-8285-4212-A76C-A881B767C50D}"/>
              </a:ext>
            </a:extLst>
          </p:cNvPr>
          <p:cNvSpPr>
            <a:spLocks noGrp="1"/>
          </p:cNvSpPr>
          <p:nvPr>
            <p:ph type="dt" sz="quarter" idx="1"/>
          </p:nvPr>
        </p:nvSpPr>
        <p:spPr>
          <a:xfrm>
            <a:off x="4143377" y="3"/>
            <a:ext cx="3170239" cy="481013"/>
          </a:xfrm>
          <a:prstGeom prst="rect">
            <a:avLst/>
          </a:prstGeom>
        </p:spPr>
        <p:txBody>
          <a:bodyPr vert="horz" lIns="92695" tIns="46348" rIns="92695" bIns="46348" rtlCol="0"/>
          <a:lstStyle>
            <a:lvl1pPr algn="r">
              <a:defRPr sz="1400"/>
            </a:lvl1pPr>
          </a:lstStyle>
          <a:p>
            <a:fld id="{8D2F45B9-E49C-40E8-BA04-6E31EBE2EC71}" type="datetimeFigureOut">
              <a:rPr lang="en-US" smtClean="0"/>
              <a:t>11/11/2019</a:t>
            </a:fld>
            <a:endParaRPr lang="en-US"/>
          </a:p>
        </p:txBody>
      </p:sp>
      <p:sp>
        <p:nvSpPr>
          <p:cNvPr id="4" name="Footer Placeholder 3">
            <a:extLst>
              <a:ext uri="{FF2B5EF4-FFF2-40B4-BE49-F238E27FC236}">
                <a16:creationId xmlns:a16="http://schemas.microsoft.com/office/drawing/2014/main" id="{6DAA6ABE-D7C7-49C1-87F1-B8F1122DC69B}"/>
              </a:ext>
            </a:extLst>
          </p:cNvPr>
          <p:cNvSpPr>
            <a:spLocks noGrp="1"/>
          </p:cNvSpPr>
          <p:nvPr>
            <p:ph type="ftr" sz="quarter" idx="2"/>
          </p:nvPr>
        </p:nvSpPr>
        <p:spPr>
          <a:xfrm>
            <a:off x="3" y="9120190"/>
            <a:ext cx="3170239" cy="481012"/>
          </a:xfrm>
          <a:prstGeom prst="rect">
            <a:avLst/>
          </a:prstGeom>
        </p:spPr>
        <p:txBody>
          <a:bodyPr vert="horz" lIns="92695" tIns="46348" rIns="92695" bIns="46348" rtlCol="0" anchor="b"/>
          <a:lstStyle>
            <a:lvl1pPr algn="l">
              <a:defRPr sz="1400"/>
            </a:lvl1pPr>
          </a:lstStyle>
          <a:p>
            <a:endParaRPr lang="en-US"/>
          </a:p>
        </p:txBody>
      </p:sp>
      <p:sp>
        <p:nvSpPr>
          <p:cNvPr id="5" name="Slide Number Placeholder 4">
            <a:extLst>
              <a:ext uri="{FF2B5EF4-FFF2-40B4-BE49-F238E27FC236}">
                <a16:creationId xmlns:a16="http://schemas.microsoft.com/office/drawing/2014/main" id="{1A66ED6D-A311-4342-A80C-34966F9A4CBE}"/>
              </a:ext>
            </a:extLst>
          </p:cNvPr>
          <p:cNvSpPr>
            <a:spLocks noGrp="1"/>
          </p:cNvSpPr>
          <p:nvPr>
            <p:ph type="sldNum" sz="quarter" idx="3"/>
          </p:nvPr>
        </p:nvSpPr>
        <p:spPr>
          <a:xfrm>
            <a:off x="4143377" y="9120190"/>
            <a:ext cx="3170239" cy="481012"/>
          </a:xfrm>
          <a:prstGeom prst="rect">
            <a:avLst/>
          </a:prstGeom>
        </p:spPr>
        <p:txBody>
          <a:bodyPr vert="horz" lIns="92695" tIns="46348" rIns="92695" bIns="46348" rtlCol="0" anchor="b"/>
          <a:lstStyle>
            <a:lvl1pPr algn="r">
              <a:defRPr sz="1400"/>
            </a:lvl1pPr>
          </a:lstStyle>
          <a:p>
            <a:fld id="{6598FA99-3B12-4F08-955E-65C982373EE4}" type="slidenum">
              <a:rPr lang="en-US" smtClean="0"/>
              <a:t>‹#›</a:t>
            </a:fld>
            <a:endParaRPr lang="en-US"/>
          </a:p>
        </p:txBody>
      </p:sp>
    </p:spTree>
    <p:extLst>
      <p:ext uri="{BB962C8B-B14F-4D97-AF65-F5344CB8AC3E}">
        <p14:creationId xmlns:p14="http://schemas.microsoft.com/office/powerpoint/2010/main" val="9840981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169920" cy="481728"/>
          </a:xfrm>
          <a:prstGeom prst="rect">
            <a:avLst/>
          </a:prstGeom>
        </p:spPr>
        <p:txBody>
          <a:bodyPr vert="horz" lIns="97990" tIns="48996" rIns="97990" bIns="48996" rtlCol="0"/>
          <a:lstStyle>
            <a:lvl1pPr algn="l">
              <a:defRPr sz="1400"/>
            </a:lvl1pPr>
          </a:lstStyle>
          <a:p>
            <a:endParaRPr lang="en-US"/>
          </a:p>
        </p:txBody>
      </p:sp>
      <p:sp>
        <p:nvSpPr>
          <p:cNvPr id="3" name="Date Placeholder 2"/>
          <p:cNvSpPr>
            <a:spLocks noGrp="1"/>
          </p:cNvSpPr>
          <p:nvPr>
            <p:ph type="dt" idx="1"/>
          </p:nvPr>
        </p:nvSpPr>
        <p:spPr>
          <a:xfrm>
            <a:off x="4143588" y="3"/>
            <a:ext cx="3169920" cy="481728"/>
          </a:xfrm>
          <a:prstGeom prst="rect">
            <a:avLst/>
          </a:prstGeom>
        </p:spPr>
        <p:txBody>
          <a:bodyPr vert="horz" lIns="97990" tIns="48996" rIns="97990" bIns="48996" rtlCol="0"/>
          <a:lstStyle>
            <a:lvl1pPr algn="r">
              <a:defRPr sz="1400"/>
            </a:lvl1pPr>
          </a:lstStyle>
          <a:p>
            <a:fld id="{2EF2B2A9-AFA9-4BFC-8C3D-7F825F4A6C3A}" type="datetimeFigureOut">
              <a:rPr lang="en-US" smtClean="0"/>
              <a:t>11/11/2019</a:t>
            </a:fld>
            <a:endParaRPr lang="en-US"/>
          </a:p>
        </p:txBody>
      </p:sp>
      <p:sp>
        <p:nvSpPr>
          <p:cNvPr id="4" name="Slide Image Placeholder 3"/>
          <p:cNvSpPr>
            <a:spLocks noGrp="1" noRot="1" noChangeAspect="1"/>
          </p:cNvSpPr>
          <p:nvPr>
            <p:ph type="sldImg" idx="2"/>
          </p:nvPr>
        </p:nvSpPr>
        <p:spPr>
          <a:xfrm>
            <a:off x="776288" y="1198563"/>
            <a:ext cx="5762625" cy="3241675"/>
          </a:xfrm>
          <a:prstGeom prst="rect">
            <a:avLst/>
          </a:prstGeom>
          <a:noFill/>
          <a:ln w="12700">
            <a:solidFill>
              <a:prstClr val="black"/>
            </a:solidFill>
          </a:ln>
        </p:spPr>
        <p:txBody>
          <a:bodyPr vert="horz" lIns="97990" tIns="48996" rIns="97990" bIns="48996" rtlCol="0" anchor="ctr"/>
          <a:lstStyle/>
          <a:p>
            <a:endParaRPr lang="en-US"/>
          </a:p>
        </p:txBody>
      </p:sp>
      <p:sp>
        <p:nvSpPr>
          <p:cNvPr id="5" name="Notes Placeholder 4"/>
          <p:cNvSpPr>
            <a:spLocks noGrp="1"/>
          </p:cNvSpPr>
          <p:nvPr>
            <p:ph type="body" sz="quarter" idx="3"/>
          </p:nvPr>
        </p:nvSpPr>
        <p:spPr>
          <a:xfrm>
            <a:off x="731520" y="4620579"/>
            <a:ext cx="5852160" cy="3780473"/>
          </a:xfrm>
          <a:prstGeom prst="rect">
            <a:avLst/>
          </a:prstGeom>
        </p:spPr>
        <p:txBody>
          <a:bodyPr vert="horz" lIns="97990" tIns="48996" rIns="97990" bIns="4899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6"/>
            <a:ext cx="3169920" cy="481727"/>
          </a:xfrm>
          <a:prstGeom prst="rect">
            <a:avLst/>
          </a:prstGeom>
        </p:spPr>
        <p:txBody>
          <a:bodyPr vert="horz" lIns="97990" tIns="48996" rIns="97990" bIns="48996" rtlCol="0" anchor="b"/>
          <a:lstStyle>
            <a:lvl1pPr algn="l">
              <a:defRPr sz="1400"/>
            </a:lvl1pPr>
          </a:lstStyle>
          <a:p>
            <a:endParaRPr lang="en-US"/>
          </a:p>
        </p:txBody>
      </p:sp>
      <p:sp>
        <p:nvSpPr>
          <p:cNvPr id="7" name="Slide Number Placeholder 6"/>
          <p:cNvSpPr>
            <a:spLocks noGrp="1"/>
          </p:cNvSpPr>
          <p:nvPr>
            <p:ph type="sldNum" sz="quarter" idx="5"/>
          </p:nvPr>
        </p:nvSpPr>
        <p:spPr>
          <a:xfrm>
            <a:off x="4143588" y="9119476"/>
            <a:ext cx="3169920" cy="481727"/>
          </a:xfrm>
          <a:prstGeom prst="rect">
            <a:avLst/>
          </a:prstGeom>
        </p:spPr>
        <p:txBody>
          <a:bodyPr vert="horz" lIns="97990" tIns="48996" rIns="97990" bIns="48996" rtlCol="0" anchor="b"/>
          <a:lstStyle>
            <a:lvl1pPr algn="r">
              <a:defRPr sz="1400"/>
            </a:lvl1pPr>
          </a:lstStyle>
          <a:p>
            <a:fld id="{7A48BEDC-F395-4F7D-AE71-8173BAE7409A}" type="slidenum">
              <a:rPr lang="en-US" smtClean="0"/>
              <a:t>‹#›</a:t>
            </a:fld>
            <a:endParaRPr lang="en-US"/>
          </a:p>
        </p:txBody>
      </p:sp>
    </p:spTree>
    <p:extLst>
      <p:ext uri="{BB962C8B-B14F-4D97-AF65-F5344CB8AC3E}">
        <p14:creationId xmlns:p14="http://schemas.microsoft.com/office/powerpoint/2010/main" val="500654679"/>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206500"/>
            <a:ext cx="5797550" cy="3260725"/>
          </a:xfrm>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7A48BEDC-F395-4F7D-AE71-8173BAE7409A}" type="slidenum">
              <a:rPr lang="en-US" smtClean="0"/>
              <a:t>1</a:t>
            </a:fld>
            <a:endParaRPr lang="en-US"/>
          </a:p>
        </p:txBody>
      </p:sp>
      <p:sp>
        <p:nvSpPr>
          <p:cNvPr id="4" name="Header Placeholder 3">
            <a:extLst>
              <a:ext uri="{FF2B5EF4-FFF2-40B4-BE49-F238E27FC236}">
                <a16:creationId xmlns:a16="http://schemas.microsoft.com/office/drawing/2014/main" id="{B25CBC90-3D77-47D8-A47A-CEFDE9530DDE}"/>
              </a:ext>
            </a:extLst>
          </p:cNvPr>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1567202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6288" y="1198563"/>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48BEDC-F395-4F7D-AE71-8173BAE7409A}" type="slidenum">
              <a:rPr lang="en-US" smtClean="0"/>
              <a:t>27</a:t>
            </a:fld>
            <a:endParaRPr lang="en-US"/>
          </a:p>
        </p:txBody>
      </p:sp>
      <p:sp>
        <p:nvSpPr>
          <p:cNvPr id="5" name="Header Placeholder 4">
            <a:extLst>
              <a:ext uri="{FF2B5EF4-FFF2-40B4-BE49-F238E27FC236}">
                <a16:creationId xmlns:a16="http://schemas.microsoft.com/office/drawing/2014/main" id="{4FFF82C5-E2C0-4028-A0F7-819B84F7E2FB}"/>
              </a:ext>
            </a:extLst>
          </p:cNvPr>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192709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bject 2"/>
          <p:cNvSpPr>
            <a:spLocks/>
          </p:cNvSpPr>
          <p:nvPr/>
        </p:nvSpPr>
        <p:spPr bwMode="auto">
          <a:xfrm>
            <a:off x="0" y="-28575"/>
            <a:ext cx="12192000" cy="1400175"/>
          </a:xfrm>
          <a:custGeom>
            <a:avLst/>
            <a:gdLst>
              <a:gd name="T0" fmla="*/ 0 w 9144000"/>
              <a:gd name="T1" fmla="*/ 1371600 h 1371600"/>
              <a:gd name="T2" fmla="*/ 9144000 w 9144000"/>
              <a:gd name="T3" fmla="*/ 1371600 h 1371600"/>
              <a:gd name="T4" fmla="*/ 9144000 w 9144000"/>
              <a:gd name="T5" fmla="*/ 0 h 1371600"/>
              <a:gd name="T6" fmla="*/ 0 w 9144000"/>
              <a:gd name="T7" fmla="*/ 0 h 1371600"/>
              <a:gd name="T8" fmla="*/ 0 w 9144000"/>
              <a:gd name="T9" fmla="*/ 1371600 h 1371600"/>
            </a:gdLst>
            <a:ahLst/>
            <a:cxnLst>
              <a:cxn ang="0">
                <a:pos x="T0" y="T1"/>
              </a:cxn>
              <a:cxn ang="0">
                <a:pos x="T2" y="T3"/>
              </a:cxn>
              <a:cxn ang="0">
                <a:pos x="T4" y="T5"/>
              </a:cxn>
              <a:cxn ang="0">
                <a:pos x="T6" y="T7"/>
              </a:cxn>
              <a:cxn ang="0">
                <a:pos x="T8" y="T9"/>
              </a:cxn>
            </a:cxnLst>
            <a:rect l="0" t="0" r="r" b="b"/>
            <a:pathLst>
              <a:path w="9144000" h="1371600">
                <a:moveTo>
                  <a:pt x="0" y="1371600"/>
                </a:moveTo>
                <a:lnTo>
                  <a:pt x="9144000" y="1371600"/>
                </a:lnTo>
                <a:lnTo>
                  <a:pt x="9144000" y="0"/>
                </a:lnTo>
                <a:lnTo>
                  <a:pt x="0" y="0"/>
                </a:lnTo>
                <a:lnTo>
                  <a:pt x="0" y="1371600"/>
                </a:lnTo>
                <a:close/>
              </a:path>
            </a:pathLst>
          </a:custGeom>
          <a:solidFill>
            <a:srgbClr val="7AA5C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13"/>
          <p:cNvSpPr>
            <a:spLocks/>
          </p:cNvSpPr>
          <p:nvPr/>
        </p:nvSpPr>
        <p:spPr bwMode="auto">
          <a:xfrm>
            <a:off x="0" y="1371600"/>
            <a:ext cx="12192000" cy="5486400"/>
          </a:xfrm>
          <a:custGeom>
            <a:avLst/>
            <a:gdLst>
              <a:gd name="T0" fmla="*/ 0 w 9144000"/>
              <a:gd name="T1" fmla="*/ 5486400 h 5486400"/>
              <a:gd name="T2" fmla="*/ 9144000 w 9144000"/>
              <a:gd name="T3" fmla="*/ 5486400 h 5486400"/>
              <a:gd name="T4" fmla="*/ 9144000 w 9144000"/>
              <a:gd name="T5" fmla="*/ 0 h 5486400"/>
              <a:gd name="T6" fmla="*/ 0 w 9144000"/>
              <a:gd name="T7" fmla="*/ 0 h 5486400"/>
              <a:gd name="T8" fmla="*/ 0 w 9144000"/>
              <a:gd name="T9" fmla="*/ 5486400 h 5486400"/>
            </a:gdLst>
            <a:ahLst/>
            <a:cxnLst>
              <a:cxn ang="0">
                <a:pos x="T0" y="T1"/>
              </a:cxn>
              <a:cxn ang="0">
                <a:pos x="T2" y="T3"/>
              </a:cxn>
              <a:cxn ang="0">
                <a:pos x="T4" y="T5"/>
              </a:cxn>
              <a:cxn ang="0">
                <a:pos x="T6" y="T7"/>
              </a:cxn>
              <a:cxn ang="0">
                <a:pos x="T8" y="T9"/>
              </a:cxn>
            </a:cxnLst>
            <a:rect l="0" t="0" r="r" b="b"/>
            <a:pathLst>
              <a:path w="9144000" h="5486400">
                <a:moveTo>
                  <a:pt x="0" y="5486400"/>
                </a:moveTo>
                <a:lnTo>
                  <a:pt x="9144000" y="5486400"/>
                </a:lnTo>
                <a:lnTo>
                  <a:pt x="9144000" y="0"/>
                </a:lnTo>
                <a:lnTo>
                  <a:pt x="0" y="0"/>
                </a:lnTo>
                <a:lnTo>
                  <a:pt x="0" y="5486400"/>
                </a:lnTo>
                <a:close/>
              </a:path>
            </a:pathLst>
          </a:custGeom>
          <a:solidFill>
            <a:srgbClr val="34556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cxnSp>
        <p:nvCxnSpPr>
          <p:cNvPr id="7" name="Straight Connector 6"/>
          <p:cNvCxnSpPr/>
          <p:nvPr/>
        </p:nvCxnSpPr>
        <p:spPr>
          <a:xfrm>
            <a:off x="609600" y="1243013"/>
            <a:ext cx="1097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09600" y="368280"/>
            <a:ext cx="10972800" cy="829890"/>
          </a:xfrm>
        </p:spPr>
        <p:txBody>
          <a:bodyPr anchor="b"/>
          <a:lstStyle>
            <a:lvl1pPr algn="l">
              <a:defRPr sz="27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09600" y="1504304"/>
            <a:ext cx="9144000" cy="405185"/>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Date Placeholder 3"/>
          <p:cNvSpPr>
            <a:spLocks noGrp="1"/>
          </p:cNvSpPr>
          <p:nvPr>
            <p:ph type="dt" sz="half" idx="10"/>
          </p:nvPr>
        </p:nvSpPr>
        <p:spPr/>
        <p:txBody>
          <a:bodyPr/>
          <a:lstStyle>
            <a:lvl1pPr>
              <a:defRPr/>
            </a:lvl1pPr>
          </a:lstStyle>
          <a:p>
            <a:pPr>
              <a:defRPr/>
            </a:pPr>
            <a:fld id="{643F25D7-0093-4C8E-BC0D-53762330A976}" type="datetime1">
              <a:rPr lang="en-US" smtClean="0"/>
              <a:t>11/11/2019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49B712C0-7FD5-485E-AA00-24F2474B9589}" type="slidenum">
              <a:rPr lang="en-US"/>
              <a:pPr>
                <a:defRPr/>
              </a:pPr>
              <a:t>‹#›</a:t>
            </a:fld>
            <a:endParaRPr lang="en-US"/>
          </a:p>
        </p:txBody>
      </p:sp>
    </p:spTree>
    <p:extLst>
      <p:ext uri="{BB962C8B-B14F-4D97-AF65-F5344CB8AC3E}">
        <p14:creationId xmlns:p14="http://schemas.microsoft.com/office/powerpoint/2010/main" val="59142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1591" y="559559"/>
            <a:ext cx="10515600" cy="663575"/>
          </a:xfrm>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260747" indent="-260747">
              <a:buClr>
                <a:schemeClr val="tx1"/>
              </a:buClr>
              <a:defRPr>
                <a:latin typeface="+mn-lt"/>
              </a:defRPr>
            </a:lvl1pPr>
          </a:lstStyle>
          <a:p>
            <a:pPr lvl="0"/>
            <a:r>
              <a:rPr lang="en-US" dirty="0"/>
              <a:t>Edit Master text styles</a:t>
            </a:r>
          </a:p>
        </p:txBody>
      </p:sp>
      <p:sp>
        <p:nvSpPr>
          <p:cNvPr id="4" name="Date Placeholder 3"/>
          <p:cNvSpPr>
            <a:spLocks noGrp="1"/>
          </p:cNvSpPr>
          <p:nvPr>
            <p:ph type="dt" sz="half" idx="10"/>
          </p:nvPr>
        </p:nvSpPr>
        <p:spPr/>
        <p:txBody>
          <a:bodyPr/>
          <a:lstStyle>
            <a:lvl1pPr>
              <a:defRPr sz="750">
                <a:solidFill>
                  <a:schemeClr val="bg1">
                    <a:lumMod val="65000"/>
                  </a:schemeClr>
                </a:solidFill>
                <a:latin typeface="+mn-lt"/>
              </a:defRPr>
            </a:lvl1pPr>
          </a:lstStyle>
          <a:p>
            <a:pPr>
              <a:defRPr/>
            </a:pPr>
            <a:fld id="{49A50955-FB66-46C5-BC34-E83D80B74BB6}" type="datetime1">
              <a:rPr lang="en-US" smtClean="0"/>
              <a:t>11/11/2019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1"/>
                </a:solidFill>
                <a:latin typeface="+mn-lt"/>
              </a:defRPr>
            </a:lvl1pPr>
          </a:lstStyle>
          <a:p>
            <a:pPr>
              <a:defRPr/>
            </a:pPr>
            <a:fld id="{22929561-4164-4E95-AEB3-8F5D96963C79}" type="slidenum">
              <a:rPr lang="en-US" smtClean="0"/>
              <a:pPr>
                <a:defRPr/>
              </a:pPr>
              <a:t>‹#›</a:t>
            </a:fld>
            <a:endParaRPr lang="en-US" dirty="0"/>
          </a:p>
        </p:txBody>
      </p:sp>
    </p:spTree>
    <p:extLst>
      <p:ext uri="{BB962C8B-B14F-4D97-AF65-F5344CB8AC3E}">
        <p14:creationId xmlns:p14="http://schemas.microsoft.com/office/powerpoint/2010/main" val="176138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bject 2"/>
          <p:cNvSpPr>
            <a:spLocks/>
          </p:cNvSpPr>
          <p:nvPr/>
        </p:nvSpPr>
        <p:spPr bwMode="auto">
          <a:xfrm>
            <a:off x="0" y="-28575"/>
            <a:ext cx="12192000" cy="1400175"/>
          </a:xfrm>
          <a:custGeom>
            <a:avLst/>
            <a:gdLst>
              <a:gd name="T0" fmla="*/ 0 w 9144000"/>
              <a:gd name="T1" fmla="*/ 1371600 h 1371600"/>
              <a:gd name="T2" fmla="*/ 9144000 w 9144000"/>
              <a:gd name="T3" fmla="*/ 1371600 h 1371600"/>
              <a:gd name="T4" fmla="*/ 9144000 w 9144000"/>
              <a:gd name="T5" fmla="*/ 0 h 1371600"/>
              <a:gd name="T6" fmla="*/ 0 w 9144000"/>
              <a:gd name="T7" fmla="*/ 0 h 1371600"/>
              <a:gd name="T8" fmla="*/ 0 w 9144000"/>
              <a:gd name="T9" fmla="*/ 1371600 h 1371600"/>
            </a:gdLst>
            <a:ahLst/>
            <a:cxnLst>
              <a:cxn ang="0">
                <a:pos x="T0" y="T1"/>
              </a:cxn>
              <a:cxn ang="0">
                <a:pos x="T2" y="T3"/>
              </a:cxn>
              <a:cxn ang="0">
                <a:pos x="T4" y="T5"/>
              </a:cxn>
              <a:cxn ang="0">
                <a:pos x="T6" y="T7"/>
              </a:cxn>
              <a:cxn ang="0">
                <a:pos x="T8" y="T9"/>
              </a:cxn>
            </a:cxnLst>
            <a:rect l="0" t="0" r="r" b="b"/>
            <a:pathLst>
              <a:path w="9144000" h="1371600">
                <a:moveTo>
                  <a:pt x="0" y="1371600"/>
                </a:moveTo>
                <a:lnTo>
                  <a:pt x="9144000" y="1371600"/>
                </a:lnTo>
                <a:lnTo>
                  <a:pt x="9144000" y="0"/>
                </a:lnTo>
                <a:lnTo>
                  <a:pt x="0" y="0"/>
                </a:lnTo>
                <a:lnTo>
                  <a:pt x="0" y="1371600"/>
                </a:lnTo>
                <a:close/>
              </a:path>
            </a:pathLst>
          </a:custGeom>
          <a:solidFill>
            <a:srgbClr val="7AA5C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13"/>
          <p:cNvSpPr>
            <a:spLocks/>
          </p:cNvSpPr>
          <p:nvPr/>
        </p:nvSpPr>
        <p:spPr bwMode="auto">
          <a:xfrm>
            <a:off x="0" y="1371600"/>
            <a:ext cx="12192000" cy="5486400"/>
          </a:xfrm>
          <a:custGeom>
            <a:avLst/>
            <a:gdLst>
              <a:gd name="T0" fmla="*/ 0 w 9144000"/>
              <a:gd name="T1" fmla="*/ 5486400 h 5486400"/>
              <a:gd name="T2" fmla="*/ 9144000 w 9144000"/>
              <a:gd name="T3" fmla="*/ 5486400 h 5486400"/>
              <a:gd name="T4" fmla="*/ 9144000 w 9144000"/>
              <a:gd name="T5" fmla="*/ 0 h 5486400"/>
              <a:gd name="T6" fmla="*/ 0 w 9144000"/>
              <a:gd name="T7" fmla="*/ 0 h 5486400"/>
              <a:gd name="T8" fmla="*/ 0 w 9144000"/>
              <a:gd name="T9" fmla="*/ 5486400 h 5486400"/>
            </a:gdLst>
            <a:ahLst/>
            <a:cxnLst>
              <a:cxn ang="0">
                <a:pos x="T0" y="T1"/>
              </a:cxn>
              <a:cxn ang="0">
                <a:pos x="T2" y="T3"/>
              </a:cxn>
              <a:cxn ang="0">
                <a:pos x="T4" y="T5"/>
              </a:cxn>
              <a:cxn ang="0">
                <a:pos x="T6" y="T7"/>
              </a:cxn>
              <a:cxn ang="0">
                <a:pos x="T8" y="T9"/>
              </a:cxn>
            </a:cxnLst>
            <a:rect l="0" t="0" r="r" b="b"/>
            <a:pathLst>
              <a:path w="9144000" h="5486400">
                <a:moveTo>
                  <a:pt x="0" y="5486400"/>
                </a:moveTo>
                <a:lnTo>
                  <a:pt x="9144000" y="5486400"/>
                </a:lnTo>
                <a:lnTo>
                  <a:pt x="9144000" y="0"/>
                </a:lnTo>
                <a:lnTo>
                  <a:pt x="0" y="0"/>
                </a:lnTo>
                <a:lnTo>
                  <a:pt x="0" y="5486400"/>
                </a:lnTo>
                <a:close/>
              </a:path>
            </a:pathLst>
          </a:custGeom>
          <a:solidFill>
            <a:srgbClr val="34556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cxnSp>
        <p:nvCxnSpPr>
          <p:cNvPr id="7" name="Straight Connector 6"/>
          <p:cNvCxnSpPr/>
          <p:nvPr/>
        </p:nvCxnSpPr>
        <p:spPr>
          <a:xfrm>
            <a:off x="615951" y="4562475"/>
            <a:ext cx="1097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1851" y="1709746"/>
            <a:ext cx="10515600" cy="2852737"/>
          </a:xfrm>
        </p:spPr>
        <p:txBody>
          <a:bodyPr anchor="b"/>
          <a:lstStyle>
            <a:lvl1pPr>
              <a:defRPr sz="33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1" y="4589471"/>
            <a:ext cx="10515600" cy="1500187"/>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8" name="Date Placeholder 3"/>
          <p:cNvSpPr>
            <a:spLocks noGrp="1"/>
          </p:cNvSpPr>
          <p:nvPr>
            <p:ph type="dt" sz="half" idx="10"/>
          </p:nvPr>
        </p:nvSpPr>
        <p:spPr/>
        <p:txBody>
          <a:bodyPr/>
          <a:lstStyle>
            <a:lvl1pPr>
              <a:defRPr/>
            </a:lvl1pPr>
          </a:lstStyle>
          <a:p>
            <a:pPr>
              <a:defRPr/>
            </a:pPr>
            <a:fld id="{8E8DA6AE-CF5C-408F-A795-3743A6F0AFC0}" type="datetime1">
              <a:rPr lang="en-US" smtClean="0"/>
              <a:t>11/11/2019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0DE8BC96-8ADF-4C8F-ADBF-E52CDF5388CF}" type="slidenum">
              <a:rPr lang="en-US"/>
              <a:pPr>
                <a:defRPr/>
              </a:pPr>
              <a:t>‹#›</a:t>
            </a:fld>
            <a:endParaRPr lang="en-US"/>
          </a:p>
        </p:txBody>
      </p:sp>
    </p:spTree>
    <p:extLst>
      <p:ext uri="{BB962C8B-B14F-4D97-AF65-F5344CB8AC3E}">
        <p14:creationId xmlns:p14="http://schemas.microsoft.com/office/powerpoint/2010/main" val="2009275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3458EA8D-87E7-4E8C-810E-7D26AC1EA557}" type="datetime1">
              <a:rPr lang="en-US" smtClean="0"/>
              <a:t>11/11/2019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C60861B-28D2-4759-A411-5C7424E3E09C}" type="slidenum">
              <a:rPr lang="en-US"/>
              <a:pPr>
                <a:defRPr/>
              </a:pPr>
              <a:t>‹#›</a:t>
            </a:fld>
            <a:endParaRPr lang="en-US"/>
          </a:p>
        </p:txBody>
      </p:sp>
    </p:spTree>
    <p:extLst>
      <p:ext uri="{BB962C8B-B14F-4D97-AF65-F5344CB8AC3E}">
        <p14:creationId xmlns:p14="http://schemas.microsoft.com/office/powerpoint/2010/main" val="2418203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bk object 28"/>
          <p:cNvSpPr>
            <a:spLocks/>
          </p:cNvSpPr>
          <p:nvPr/>
        </p:nvSpPr>
        <p:spPr bwMode="auto">
          <a:xfrm flipV="1">
            <a:off x="838205" y="2498725"/>
            <a:ext cx="10562167" cy="46038"/>
          </a:xfrm>
          <a:custGeom>
            <a:avLst/>
            <a:gdLst>
              <a:gd name="T0" fmla="*/ 7683627 w 7684134"/>
              <a:gd name="T1" fmla="*/ 0 h 45719"/>
              <a:gd name="T2" fmla="*/ 0 w 7684134"/>
              <a:gd name="T3" fmla="*/ 0 h 45719"/>
            </a:gdLst>
            <a:ahLst/>
            <a:cxnLst>
              <a:cxn ang="0">
                <a:pos x="T0" y="T1"/>
              </a:cxn>
              <a:cxn ang="0">
                <a:pos x="T2" y="T3"/>
              </a:cxn>
            </a:cxnLst>
            <a:rect l="0" t="0" r="r" b="b"/>
            <a:pathLst>
              <a:path w="7684134" h="45719">
                <a:moveTo>
                  <a:pt x="7683627" y="0"/>
                </a:moveTo>
                <a:lnTo>
                  <a:pt x="0" y="0"/>
                </a:lnTo>
              </a:path>
            </a:pathLst>
          </a:custGeom>
          <a:noFill/>
          <a:ln w="25400">
            <a:solidFill>
              <a:srgbClr val="FFFFFF"/>
            </a:solidFill>
            <a:prstDash val="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 name="Title 1"/>
          <p:cNvSpPr>
            <a:spLocks noGrp="1"/>
          </p:cNvSpPr>
          <p:nvPr>
            <p:ph type="title"/>
          </p:nvPr>
        </p:nvSpPr>
        <p:spPr>
          <a:xfrm>
            <a:off x="839788" y="678890"/>
            <a:ext cx="10515600" cy="638921"/>
          </a:xfrm>
        </p:spPr>
        <p:txBody>
          <a:bodyPr/>
          <a:lstStyle>
            <a:lvl1pPr>
              <a:defRPr>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671763"/>
            <a:ext cx="5157787" cy="3517900"/>
          </a:xfrm>
        </p:spPr>
        <p:txBody>
          <a:bodyPr>
            <a:normAutofit/>
          </a:bodyPr>
          <a:lstStyle>
            <a:lvl1pPr>
              <a:defRPr sz="1800"/>
            </a:lvl1pPr>
            <a:lvl2pPr>
              <a:defRPr sz="1500"/>
            </a:lvl2pPr>
            <a:lvl3pPr>
              <a:defRPr sz="1350"/>
            </a:lvl3pPr>
            <a:lvl4pPr>
              <a:defRPr sz="1200"/>
            </a:lvl4pPr>
            <a:lvl5pPr>
              <a:defRPr sz="1200"/>
            </a:lvl5pPr>
          </a:lstStyle>
          <a:p>
            <a:pPr lvl="0"/>
            <a:r>
              <a:rPr lang="en-US"/>
              <a:t>Edit Master text styles</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3" y="2671763"/>
            <a:ext cx="5183188" cy="3517900"/>
          </a:xfrm>
        </p:spPr>
        <p:txBody>
          <a:bodyPr>
            <a:normAutofit/>
          </a:bodyPr>
          <a:lstStyle>
            <a:lvl1pPr>
              <a:defRPr sz="1800"/>
            </a:lvl1pPr>
            <a:lvl2pPr>
              <a:defRPr sz="1500"/>
            </a:lvl2pPr>
            <a:lvl3pPr>
              <a:defRPr sz="1350"/>
            </a:lvl3pPr>
            <a:lvl4pPr>
              <a:defRPr sz="1200"/>
            </a:lvl4pPr>
            <a:lvl5pPr>
              <a:defRPr sz="1200"/>
            </a:lvl5pPr>
          </a:lstStyle>
          <a:p>
            <a:pPr lvl="0"/>
            <a:r>
              <a:rPr lang="en-US"/>
              <a:t>Edit Master text styles</a:t>
            </a:r>
          </a:p>
        </p:txBody>
      </p:sp>
      <p:sp>
        <p:nvSpPr>
          <p:cNvPr id="8" name="Date Placeholder 6"/>
          <p:cNvSpPr>
            <a:spLocks noGrp="1"/>
          </p:cNvSpPr>
          <p:nvPr>
            <p:ph type="dt" sz="half" idx="10"/>
          </p:nvPr>
        </p:nvSpPr>
        <p:spPr/>
        <p:txBody>
          <a:bodyPr/>
          <a:lstStyle>
            <a:lvl1pPr>
              <a:defRPr/>
            </a:lvl1pPr>
          </a:lstStyle>
          <a:p>
            <a:pPr>
              <a:defRPr/>
            </a:pPr>
            <a:fld id="{D85F2776-3130-4092-AB35-DDB94BF5286D}" type="datetime1">
              <a:rPr lang="en-US" smtClean="0"/>
              <a:t>11/11/2019</a:t>
            </a:fld>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411AABBC-A6DE-45B2-9277-3574034F500A}" type="slidenum">
              <a:rPr lang="en-US"/>
              <a:pPr>
                <a:defRPr/>
              </a:pPr>
              <a:t>‹#›</a:t>
            </a:fld>
            <a:endParaRPr lang="en-US"/>
          </a:p>
        </p:txBody>
      </p:sp>
    </p:spTree>
    <p:extLst>
      <p:ext uri="{BB962C8B-B14F-4D97-AF65-F5344CB8AC3E}">
        <p14:creationId xmlns:p14="http://schemas.microsoft.com/office/powerpoint/2010/main" val="15683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26B206E5-8536-44C6-B511-0C7E5DD92201}" type="datetime1">
              <a:rPr lang="en-US" smtClean="0"/>
              <a:t>11/11/2019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5F92D21-533A-4A30-B86D-083337455883}" type="slidenum">
              <a:rPr lang="en-US"/>
              <a:pPr>
                <a:defRPr/>
              </a:pPr>
              <a:t>‹#›</a:t>
            </a:fld>
            <a:endParaRPr lang="en-US"/>
          </a:p>
        </p:txBody>
      </p:sp>
    </p:spTree>
    <p:extLst>
      <p:ext uri="{BB962C8B-B14F-4D97-AF65-F5344CB8AC3E}">
        <p14:creationId xmlns:p14="http://schemas.microsoft.com/office/powerpoint/2010/main" val="409967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85000">
              <a:schemeClr val="accent5">
                <a:lumMod val="40000"/>
                <a:lumOff val="60000"/>
              </a:schemeClr>
            </a:gs>
            <a:gs pos="71000">
              <a:schemeClr val="accent5">
                <a:lumMod val="20000"/>
                <a:lumOff val="80000"/>
              </a:schemeClr>
            </a:gs>
            <a:gs pos="100000">
              <a:schemeClr val="accent5">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1026" name="object 2"/>
          <p:cNvSpPr>
            <a:spLocks/>
          </p:cNvSpPr>
          <p:nvPr/>
        </p:nvSpPr>
        <p:spPr bwMode="auto">
          <a:xfrm>
            <a:off x="0" y="-19050"/>
            <a:ext cx="12192000" cy="1371600"/>
          </a:xfrm>
          <a:custGeom>
            <a:avLst/>
            <a:gdLst>
              <a:gd name="T0" fmla="*/ 0 w 9144000"/>
              <a:gd name="T1" fmla="*/ 1371600 h 1371600"/>
              <a:gd name="T2" fmla="*/ 9144000 w 9144000"/>
              <a:gd name="T3" fmla="*/ 1371600 h 1371600"/>
              <a:gd name="T4" fmla="*/ 9144000 w 9144000"/>
              <a:gd name="T5" fmla="*/ 0 h 1371600"/>
              <a:gd name="T6" fmla="*/ 0 w 9144000"/>
              <a:gd name="T7" fmla="*/ 0 h 1371600"/>
              <a:gd name="T8" fmla="*/ 0 w 9144000"/>
              <a:gd name="T9" fmla="*/ 1371600 h 1371600"/>
            </a:gdLst>
            <a:ahLst/>
            <a:cxnLst>
              <a:cxn ang="0">
                <a:pos x="T0" y="T1"/>
              </a:cxn>
              <a:cxn ang="0">
                <a:pos x="T2" y="T3"/>
              </a:cxn>
              <a:cxn ang="0">
                <a:pos x="T4" y="T5"/>
              </a:cxn>
              <a:cxn ang="0">
                <a:pos x="T6" y="T7"/>
              </a:cxn>
              <a:cxn ang="0">
                <a:pos x="T8" y="T9"/>
              </a:cxn>
            </a:cxnLst>
            <a:rect l="0" t="0" r="r" b="b"/>
            <a:pathLst>
              <a:path w="9144000" h="1371600">
                <a:moveTo>
                  <a:pt x="0" y="1371600"/>
                </a:moveTo>
                <a:lnTo>
                  <a:pt x="9144000" y="1371600"/>
                </a:lnTo>
                <a:lnTo>
                  <a:pt x="9144000" y="0"/>
                </a:lnTo>
                <a:lnTo>
                  <a:pt x="0" y="0"/>
                </a:lnTo>
                <a:lnTo>
                  <a:pt x="0" y="1371600"/>
                </a:lnTo>
                <a:close/>
              </a:path>
            </a:pathLst>
          </a:custGeom>
          <a:solidFill>
            <a:srgbClr val="65646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2" name="Title Placeholder 1"/>
          <p:cNvSpPr>
            <a:spLocks noGrp="1"/>
          </p:cNvSpPr>
          <p:nvPr>
            <p:ph type="title"/>
          </p:nvPr>
        </p:nvSpPr>
        <p:spPr>
          <a:xfrm>
            <a:off x="683456" y="404816"/>
            <a:ext cx="10515600" cy="663575"/>
          </a:xfrm>
          <a:prstGeom prst="rect">
            <a:avLst/>
          </a:prstGeom>
        </p:spPr>
        <p:txBody>
          <a:bodyPr vert="horz" lIns="91440" tIns="45720" rIns="91440" bIns="45720" rtlCol="0" anchor="ctr">
            <a:noAutofit/>
          </a:bodyPr>
          <a:lstStyle/>
          <a:p>
            <a:endParaRPr 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a:p>
        </p:txBody>
      </p:sp>
      <p:sp>
        <p:nvSpPr>
          <p:cNvPr id="4" name="Date Placeholder 3"/>
          <p:cNvSpPr>
            <a:spLocks noGrp="1"/>
          </p:cNvSpPr>
          <p:nvPr>
            <p:ph type="dt" sz="half" idx="2"/>
          </p:nvPr>
        </p:nvSpPr>
        <p:spPr>
          <a:xfrm>
            <a:off x="838200" y="6356357"/>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Arial" panose="020B0604020202020204" pitchFamily="34" charset="0"/>
                <a:cs typeface="Arial" panose="020B0604020202020204" pitchFamily="34" charset="0"/>
              </a:defRPr>
            </a:lvl1pPr>
          </a:lstStyle>
          <a:p>
            <a:pPr>
              <a:defRPr/>
            </a:pPr>
            <a:fld id="{4BC7ECE5-9DDE-4C08-B7F7-AE8D11956F88}" type="datetime1">
              <a:rPr lang="en-US" smtClean="0"/>
              <a:t>11/11/2019</a:t>
            </a:fld>
            <a:endParaRPr lang="en-US"/>
          </a:p>
        </p:txBody>
      </p:sp>
      <p:sp>
        <p:nvSpPr>
          <p:cNvPr id="5" name="Footer Placeholder 4"/>
          <p:cNvSpPr>
            <a:spLocks noGrp="1"/>
          </p:cNvSpPr>
          <p:nvPr>
            <p:ph type="ftr" sz="quarter" idx="3"/>
          </p:nvPr>
        </p:nvSpPr>
        <p:spPr>
          <a:xfrm>
            <a:off x="4038600" y="6356357"/>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4"/>
          </p:nvPr>
        </p:nvSpPr>
        <p:spPr>
          <a:xfrm>
            <a:off x="8610600" y="6356357"/>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Arial" panose="020B0604020202020204" pitchFamily="34" charset="0"/>
                <a:cs typeface="Arial" panose="020B0604020202020204" pitchFamily="34" charset="0"/>
              </a:defRPr>
            </a:lvl1pPr>
          </a:lstStyle>
          <a:p>
            <a:pPr>
              <a:defRPr/>
            </a:pPr>
            <a:fld id="{3DC0E9C5-A075-404E-9B76-8377D11DBFDB}" type="slidenum">
              <a:rPr lang="en-US"/>
              <a:pPr>
                <a:defRPr/>
              </a:pPr>
              <a:t>‹#›</a:t>
            </a:fld>
            <a:endParaRPr lang="en-US"/>
          </a:p>
        </p:txBody>
      </p:sp>
      <p:cxnSp>
        <p:nvCxnSpPr>
          <p:cNvPr id="11" name="Straight Connector 10"/>
          <p:cNvCxnSpPr/>
          <p:nvPr/>
        </p:nvCxnSpPr>
        <p:spPr>
          <a:xfrm>
            <a:off x="980022" y="1209675"/>
            <a:ext cx="1060238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75" r:id="rId1"/>
    <p:sldLayoutId id="2147483671" r:id="rId2"/>
    <p:sldLayoutId id="2147483676" r:id="rId3"/>
    <p:sldLayoutId id="2147483672" r:id="rId4"/>
    <p:sldLayoutId id="2147483677" r:id="rId5"/>
    <p:sldLayoutId id="2147483673"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rtl="0" eaLnBrk="1" fontAlgn="base" hangingPunct="1">
        <a:lnSpc>
          <a:spcPct val="90000"/>
        </a:lnSpc>
        <a:spcBef>
          <a:spcPct val="0"/>
        </a:spcBef>
        <a:spcAft>
          <a:spcPct val="0"/>
        </a:spcAft>
        <a:defRPr sz="2700" kern="1200" cap="all">
          <a:solidFill>
            <a:schemeClr val="tx2">
              <a:lumMod val="75000"/>
            </a:schemeClr>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p:titleStyle>
    <p:bodyStyle>
      <a:lvl1pPr marL="171450" indent="-171450" algn="l" rtl="0" eaLnBrk="1" fontAlgn="base" hangingPunct="1">
        <a:lnSpc>
          <a:spcPct val="90000"/>
        </a:lnSpc>
        <a:spcBef>
          <a:spcPts val="750"/>
        </a:spcBef>
        <a:spcAft>
          <a:spcPts val="450"/>
        </a:spcAft>
        <a:buClr>
          <a:schemeClr val="bg1"/>
        </a:buClr>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rtl="0" eaLnBrk="1" fontAlgn="base" hangingPunct="1">
        <a:lnSpc>
          <a:spcPct val="90000"/>
        </a:lnSpc>
        <a:spcBef>
          <a:spcPts val="375"/>
        </a:spcBef>
        <a:spcAft>
          <a:spcPts val="450"/>
        </a:spcAft>
        <a:buFont typeface="Arial" panose="020B0604020202020204" pitchFamily="34" charset="0"/>
        <a:buChar char="–"/>
        <a:defRPr sz="1800" i="1" kern="1200">
          <a:solidFill>
            <a:srgbClr val="404040"/>
          </a:solidFill>
          <a:latin typeface="Arial" panose="020B0604020202020204" pitchFamily="34" charset="0"/>
          <a:ea typeface="+mn-ea"/>
          <a:cs typeface="Arial" panose="020B0604020202020204" pitchFamily="34" charset="0"/>
        </a:defRPr>
      </a:lvl2pPr>
      <a:lvl3pPr marL="857250" indent="-171450" algn="l" rtl="0" eaLnBrk="1" fontAlgn="base" hangingPunct="1">
        <a:lnSpc>
          <a:spcPct val="90000"/>
        </a:lnSpc>
        <a:spcBef>
          <a:spcPts val="375"/>
        </a:spcBef>
        <a:spcAft>
          <a:spcPts val="450"/>
        </a:spcAft>
        <a:buFont typeface="Arial" panose="020B0604020202020204" pitchFamily="34" charset="0"/>
        <a:buChar char="•"/>
        <a:defRPr sz="1500" kern="1200">
          <a:solidFill>
            <a:srgbClr val="404040"/>
          </a:solidFill>
          <a:latin typeface="Arial" panose="020B0604020202020204" pitchFamily="34" charset="0"/>
          <a:ea typeface="+mn-ea"/>
          <a:cs typeface="Arial" panose="020B0604020202020204" pitchFamily="34" charset="0"/>
        </a:defRPr>
      </a:lvl3pPr>
      <a:lvl4pPr marL="1200150" indent="-171450" algn="l" rtl="0" eaLnBrk="1" fontAlgn="base" hangingPunct="1">
        <a:lnSpc>
          <a:spcPct val="90000"/>
        </a:lnSpc>
        <a:spcBef>
          <a:spcPts val="375"/>
        </a:spcBef>
        <a:spcAft>
          <a:spcPts val="450"/>
        </a:spcAft>
        <a:buFont typeface="Arial" panose="020B0604020202020204" pitchFamily="34" charset="0"/>
        <a:buChar char="•"/>
        <a:defRPr kern="1200">
          <a:solidFill>
            <a:srgbClr val="404040"/>
          </a:solidFill>
          <a:latin typeface="Arial" panose="020B0604020202020204" pitchFamily="34" charset="0"/>
          <a:ea typeface="+mn-ea"/>
          <a:cs typeface="Arial" panose="020B0604020202020204" pitchFamily="34" charset="0"/>
        </a:defRPr>
      </a:lvl4pPr>
      <a:lvl5pPr marL="1543050" indent="-171450" algn="l" rtl="0" eaLnBrk="1" fontAlgn="base" hangingPunct="1">
        <a:lnSpc>
          <a:spcPct val="90000"/>
        </a:lnSpc>
        <a:spcBef>
          <a:spcPts val="375"/>
        </a:spcBef>
        <a:spcAft>
          <a:spcPts val="450"/>
        </a:spcAft>
        <a:buFont typeface="Arial" panose="020B0604020202020204" pitchFamily="34" charset="0"/>
        <a:buChar char="•"/>
        <a:defRPr kern="1200">
          <a:solidFill>
            <a:srgbClr val="404040"/>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7" name="TextBox 6"/>
          <p:cNvSpPr txBox="1">
            <a:spLocks noChangeArrowheads="1"/>
          </p:cNvSpPr>
          <p:nvPr/>
        </p:nvSpPr>
        <p:spPr bwMode="auto">
          <a:xfrm>
            <a:off x="543198" y="1606394"/>
            <a:ext cx="8477670" cy="2397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ts val="600"/>
              </a:spcAft>
            </a:pPr>
            <a:r>
              <a:rPr lang="en-US" sz="4000" dirty="0">
                <a:solidFill>
                  <a:schemeClr val="bg1"/>
                </a:solidFill>
                <a:latin typeface="+mn-lt"/>
                <a:cs typeface="Arial" panose="020B0604020202020204" pitchFamily="34" charset="0"/>
              </a:rPr>
              <a:t>Turlock Management Zone Pilot Study</a:t>
            </a:r>
          </a:p>
          <a:p>
            <a:pPr eaLnBrk="1" hangingPunct="1">
              <a:lnSpc>
                <a:spcPct val="95000"/>
              </a:lnSpc>
              <a:spcAft>
                <a:spcPts val="1200"/>
              </a:spcAft>
            </a:pPr>
            <a:r>
              <a:rPr lang="en-US" sz="3200" dirty="0">
                <a:solidFill>
                  <a:schemeClr val="bg1"/>
                </a:solidFill>
                <a:latin typeface="+mn-lt"/>
                <a:cs typeface="Arial" panose="020B0604020202020204" pitchFamily="34" charset="0"/>
              </a:rPr>
              <a:t>Steering Committee Meeting</a:t>
            </a:r>
          </a:p>
          <a:p>
            <a:pPr eaLnBrk="1" hangingPunct="1">
              <a:lnSpc>
                <a:spcPct val="95000"/>
              </a:lnSpc>
              <a:spcAft>
                <a:spcPts val="600"/>
              </a:spcAft>
            </a:pPr>
            <a:r>
              <a:rPr lang="en-US" sz="3200" dirty="0">
                <a:solidFill>
                  <a:schemeClr val="bg1"/>
                </a:solidFill>
                <a:latin typeface="+mn-lt"/>
                <a:cs typeface="Arial" panose="020B0604020202020204" pitchFamily="34" charset="0"/>
              </a:rPr>
              <a:t>Turlock Irrigation District</a:t>
            </a:r>
          </a:p>
          <a:p>
            <a:pPr eaLnBrk="1" hangingPunct="1">
              <a:spcBef>
                <a:spcPts val="600"/>
              </a:spcBef>
            </a:pPr>
            <a:r>
              <a:rPr lang="en-US" altLang="en-US" sz="2800" i="1" dirty="0">
                <a:solidFill>
                  <a:schemeClr val="bg1"/>
                </a:solidFill>
                <a:latin typeface="+mn-lt"/>
                <a:cs typeface="Arial" panose="020B0604020202020204" pitchFamily="34" charset="0"/>
              </a:rPr>
              <a:t>November 12, 2019</a:t>
            </a:r>
          </a:p>
        </p:txBody>
      </p:sp>
      <p:grpSp>
        <p:nvGrpSpPr>
          <p:cNvPr id="3" name="Group 2">
            <a:extLst>
              <a:ext uri="{FF2B5EF4-FFF2-40B4-BE49-F238E27FC236}">
                <a16:creationId xmlns:a16="http://schemas.microsoft.com/office/drawing/2014/main" id="{C813DFBB-9CAD-4CC8-B472-45BB401AC155}"/>
              </a:ext>
            </a:extLst>
          </p:cNvPr>
          <p:cNvGrpSpPr>
            <a:grpSpLocks noChangeAspect="1"/>
          </p:cNvGrpSpPr>
          <p:nvPr/>
        </p:nvGrpSpPr>
        <p:grpSpPr>
          <a:xfrm>
            <a:off x="5998581" y="2332457"/>
            <a:ext cx="5820005" cy="3891813"/>
            <a:chOff x="2901950" y="1539878"/>
            <a:chExt cx="7561263" cy="5056185"/>
          </a:xfrm>
        </p:grpSpPr>
        <p:sp>
          <p:nvSpPr>
            <p:cNvPr id="4" name="Oval 3"/>
            <p:cNvSpPr/>
            <p:nvPr/>
          </p:nvSpPr>
          <p:spPr>
            <a:xfrm>
              <a:off x="5738813" y="1871663"/>
              <a:ext cx="4724400" cy="47244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2901950" y="2057400"/>
              <a:ext cx="2743200" cy="27432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114800" y="4843463"/>
              <a:ext cx="1752600" cy="17526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p:cNvSpPr/>
            <p:nvPr/>
          </p:nvSpPr>
          <p:spPr>
            <a:xfrm>
              <a:off x="3741738" y="1539878"/>
              <a:ext cx="4953000" cy="4810125"/>
            </a:xfrm>
            <a:prstGeom prst="rect">
              <a:avLst/>
            </a:prstGeom>
            <a:blipFill dpi="0" rotWithShape="1">
              <a:blip r:embed="rId6">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9" name="Picture 12">
            <a:extLst>
              <a:ext uri="{FF2B5EF4-FFF2-40B4-BE49-F238E27FC236}">
                <a16:creationId xmlns:a16="http://schemas.microsoft.com/office/drawing/2014/main" id="{1C2D9DCF-8313-4A54-BE4C-2C8858843CA1}"/>
              </a:ext>
            </a:extLst>
          </p:cNvPr>
          <p:cNvPicPr>
            <a:picLocks noChangeAspect="1"/>
          </p:cNvPicPr>
          <p:nvPr/>
        </p:nvPicPr>
        <p:blipFill>
          <a:blip r:embed="rId7">
            <a:extLst>
              <a:ext uri="{28A0092B-C50C-407E-A947-70E740481C1C}">
                <a14:useLocalDpi xmlns:a14="http://schemas.microsoft.com/office/drawing/2010/main" val="0"/>
              </a:ext>
            </a:extLst>
          </a:blip>
          <a:srcRect l="2" r="743"/>
          <a:stretch>
            <a:fillRect/>
          </a:stretch>
        </p:blipFill>
        <p:spPr bwMode="auto">
          <a:xfrm>
            <a:off x="8281128" y="291230"/>
            <a:ext cx="1305621"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close up of a sign&#10;&#10;Description automatically generated">
            <a:extLst>
              <a:ext uri="{FF2B5EF4-FFF2-40B4-BE49-F238E27FC236}">
                <a16:creationId xmlns:a16="http://schemas.microsoft.com/office/drawing/2014/main" id="{5AF7C0D6-06D9-4FED-98C4-19E20552A5F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86749" y="576749"/>
            <a:ext cx="1971495" cy="523854"/>
          </a:xfrm>
          <a:prstGeom prst="rect">
            <a:avLst/>
          </a:prstGeom>
        </p:spPr>
      </p:pic>
      <p:sp>
        <p:nvSpPr>
          <p:cNvPr id="2" name="Date Placeholder 1">
            <a:extLst>
              <a:ext uri="{FF2B5EF4-FFF2-40B4-BE49-F238E27FC236}">
                <a16:creationId xmlns:a16="http://schemas.microsoft.com/office/drawing/2014/main" id="{1E6885AE-589A-4E4E-B885-774365E71793}"/>
              </a:ext>
            </a:extLst>
          </p:cNvPr>
          <p:cNvSpPr>
            <a:spLocks noGrp="1"/>
          </p:cNvSpPr>
          <p:nvPr>
            <p:ph type="dt" sz="half" idx="10"/>
          </p:nvPr>
        </p:nvSpPr>
        <p:spPr/>
        <p:txBody>
          <a:bodyPr/>
          <a:lstStyle/>
          <a:p>
            <a:pPr>
              <a:defRPr/>
            </a:pPr>
            <a:fld id="{12094142-AFCF-4B8C-BE12-806B6A86EEC1}" type="datetime1">
              <a:rPr lang="en-US" smtClean="0"/>
              <a:t>11/11/2019</a:t>
            </a:fld>
            <a:endParaRPr lang="en-US"/>
          </a:p>
        </p:txBody>
      </p:sp>
      <p:sp>
        <p:nvSpPr>
          <p:cNvPr id="10" name="Slide Number Placeholder 9">
            <a:extLst>
              <a:ext uri="{FF2B5EF4-FFF2-40B4-BE49-F238E27FC236}">
                <a16:creationId xmlns:a16="http://schemas.microsoft.com/office/drawing/2014/main" id="{59139F88-5377-42A5-9B76-49B38421D9B8}"/>
              </a:ext>
            </a:extLst>
          </p:cNvPr>
          <p:cNvSpPr>
            <a:spLocks noGrp="1"/>
          </p:cNvSpPr>
          <p:nvPr>
            <p:ph type="sldNum" sz="quarter" idx="12"/>
          </p:nvPr>
        </p:nvSpPr>
        <p:spPr/>
        <p:txBody>
          <a:bodyPr/>
          <a:lstStyle/>
          <a:p>
            <a:pPr>
              <a:defRPr/>
            </a:pPr>
            <a:fld id="{49B712C0-7FD5-485E-AA00-24F2474B9589}" type="slidenum">
              <a:rPr lang="en-US" smtClean="0"/>
              <a:pPr>
                <a:defRPr/>
              </a:pPr>
              <a:t>1</a:t>
            </a:fld>
            <a:endParaRPr lang="en-US"/>
          </a:p>
        </p:txBody>
      </p:sp>
    </p:spTree>
    <p:extLst>
      <p:ext uri="{BB962C8B-B14F-4D97-AF65-F5344CB8AC3E}">
        <p14:creationId xmlns:p14="http://schemas.microsoft.com/office/powerpoint/2010/main" val="2596066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DDF7D91-1160-4765-BDEF-40D8CC6C78EA}"/>
              </a:ext>
            </a:extLst>
          </p:cNvPr>
          <p:cNvSpPr/>
          <p:nvPr/>
        </p:nvSpPr>
        <p:spPr>
          <a:xfrm>
            <a:off x="0" y="1315844"/>
            <a:ext cx="12192000" cy="553945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9AD92916-839D-4077-BFBF-0D4CF7FCAE9E}"/>
              </a:ext>
            </a:extLst>
          </p:cNvPr>
          <p:cNvPicPr>
            <a:picLocks noChangeAspect="1"/>
          </p:cNvPicPr>
          <p:nvPr/>
        </p:nvPicPr>
        <p:blipFill rotWithShape="1">
          <a:blip r:embed="rId2"/>
          <a:srcRect r="32535" b="6589"/>
          <a:stretch/>
        </p:blipFill>
        <p:spPr>
          <a:xfrm>
            <a:off x="5709685" y="1372071"/>
            <a:ext cx="6241310" cy="5427597"/>
          </a:xfrm>
          <a:prstGeom prst="rect">
            <a:avLst/>
          </a:prstGeom>
        </p:spPr>
      </p:pic>
      <p:sp>
        <p:nvSpPr>
          <p:cNvPr id="2" name="Title 1">
            <a:extLst>
              <a:ext uri="{FF2B5EF4-FFF2-40B4-BE49-F238E27FC236}">
                <a16:creationId xmlns:a16="http://schemas.microsoft.com/office/drawing/2014/main" id="{4B180F2A-EDAE-401B-901C-FA0E4DF492AA}"/>
              </a:ext>
            </a:extLst>
          </p:cNvPr>
          <p:cNvSpPr>
            <a:spLocks noGrp="1"/>
          </p:cNvSpPr>
          <p:nvPr>
            <p:ph type="title"/>
          </p:nvPr>
        </p:nvSpPr>
        <p:spPr>
          <a:xfrm>
            <a:off x="838200" y="537256"/>
            <a:ext cx="10515600" cy="663575"/>
          </a:xfrm>
        </p:spPr>
        <p:txBody>
          <a:bodyPr/>
          <a:lstStyle/>
          <a:p>
            <a:pPr>
              <a:lnSpc>
                <a:spcPct val="95000"/>
              </a:lnSpc>
            </a:pPr>
            <a:r>
              <a:rPr lang="en-US" sz="3200" dirty="0"/>
              <a:t>Outline for Preliminary Management Zone Proposal</a:t>
            </a:r>
          </a:p>
        </p:txBody>
      </p:sp>
      <p:sp>
        <p:nvSpPr>
          <p:cNvPr id="4" name="Date Placeholder 3">
            <a:extLst>
              <a:ext uri="{FF2B5EF4-FFF2-40B4-BE49-F238E27FC236}">
                <a16:creationId xmlns:a16="http://schemas.microsoft.com/office/drawing/2014/main" id="{1ABB285D-D021-4A91-8BF3-B38E3AE696ED}"/>
              </a:ext>
            </a:extLst>
          </p:cNvPr>
          <p:cNvSpPr>
            <a:spLocks noGrp="1"/>
          </p:cNvSpPr>
          <p:nvPr>
            <p:ph type="dt" sz="half" idx="10"/>
          </p:nvPr>
        </p:nvSpPr>
        <p:spPr>
          <a:xfrm>
            <a:off x="537117" y="6490172"/>
            <a:ext cx="27432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3EA8922A-981A-45E1-94C8-D4C910885BED}" type="datetime1">
              <a:rPr kumimoji="0" lang="en-US" sz="1000" b="0" i="0" u="none" strike="noStrike" kern="1200" cap="none" spc="0" normalizeH="0" baseline="0" noProof="0" smtClean="0">
                <a:ln>
                  <a:noFill/>
                </a:ln>
                <a:effectLst/>
                <a:uLnTx/>
                <a:uFillTx/>
                <a:latin typeface="Calibri" panose="020F0502020204030204"/>
                <a:ea typeface="+mn-ea"/>
                <a:cs typeface="Arial" panose="020B0604020202020204" pitchFamily="34" charset="0"/>
              </a:rPr>
              <a:t>11/11/2019</a:t>
            </a:fld>
            <a:endParaRPr kumimoji="0" lang="en-US" sz="1000" b="0" i="0" u="none" strike="noStrike" kern="1200" cap="none" spc="0" normalizeH="0" baseline="0" noProof="0" dirty="0">
              <a:ln>
                <a:noFill/>
              </a:ln>
              <a:effectLst/>
              <a:uLnTx/>
              <a:uFillTx/>
              <a:latin typeface="Calibri" panose="020F0502020204030204"/>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F78D9B9D-3603-4DE6-AFA3-EDFE2C4EBAC9}"/>
              </a:ext>
            </a:extLst>
          </p:cNvPr>
          <p:cNvSpPr>
            <a:spLocks noGrp="1"/>
          </p:cNvSpPr>
          <p:nvPr>
            <p:ph type="sldNum" sz="quarter" idx="12"/>
          </p:nvPr>
        </p:nvSpPr>
        <p:spPr>
          <a:xfrm>
            <a:off x="8811322" y="6490171"/>
            <a:ext cx="27432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2929561-4164-4E95-AEB3-8F5D96963C79}" type="slidenum">
              <a:rPr kumimoji="0" lang="en-US" sz="1000" b="0" i="0" u="none" strike="noStrike" kern="1200" cap="none" spc="0" normalizeH="0" baseline="0" noProof="0" smtClean="0">
                <a:ln>
                  <a:noFill/>
                </a:ln>
                <a:solidFill>
                  <a:schemeClr val="bg1">
                    <a:lumMod val="65000"/>
                  </a:scheme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schemeClr val="bg1">
                  <a:lumMod val="65000"/>
                </a:schemeClr>
              </a:solidFill>
              <a:effectLst/>
              <a:uLnTx/>
              <a:uFillTx/>
              <a:latin typeface="Calibri" panose="020F0502020204030204"/>
              <a:ea typeface="+mn-ea"/>
              <a:cs typeface="Arial" panose="020B0604020202020204" pitchFamily="34" charset="0"/>
            </a:endParaRPr>
          </a:p>
        </p:txBody>
      </p:sp>
      <p:pic>
        <p:nvPicPr>
          <p:cNvPr id="10" name="Picture 9">
            <a:extLst>
              <a:ext uri="{FF2B5EF4-FFF2-40B4-BE49-F238E27FC236}">
                <a16:creationId xmlns:a16="http://schemas.microsoft.com/office/drawing/2014/main" id="{D74BE810-8A8B-4006-BCC1-EBA31EEF9081}"/>
              </a:ext>
            </a:extLst>
          </p:cNvPr>
          <p:cNvPicPr>
            <a:picLocks noChangeAspect="1"/>
          </p:cNvPicPr>
          <p:nvPr/>
        </p:nvPicPr>
        <p:blipFill rotWithShape="1">
          <a:blip r:embed="rId3"/>
          <a:srcRect r="42503"/>
          <a:stretch/>
        </p:blipFill>
        <p:spPr>
          <a:xfrm>
            <a:off x="296460" y="1545041"/>
            <a:ext cx="5403726" cy="4652138"/>
          </a:xfrm>
          <a:prstGeom prst="rect">
            <a:avLst/>
          </a:prstGeom>
        </p:spPr>
      </p:pic>
    </p:spTree>
    <p:extLst>
      <p:ext uri="{BB962C8B-B14F-4D97-AF65-F5344CB8AC3E}">
        <p14:creationId xmlns:p14="http://schemas.microsoft.com/office/powerpoint/2010/main" val="3876303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C322-D56A-4020-A797-A11C30212BE5}"/>
              </a:ext>
            </a:extLst>
          </p:cNvPr>
          <p:cNvSpPr>
            <a:spLocks noGrp="1"/>
          </p:cNvSpPr>
          <p:nvPr>
            <p:ph type="title"/>
          </p:nvPr>
        </p:nvSpPr>
        <p:spPr>
          <a:xfrm>
            <a:off x="872535" y="315640"/>
            <a:ext cx="10446929" cy="1211918"/>
          </a:xfrm>
        </p:spPr>
        <p:txBody>
          <a:bodyPr/>
          <a:lstStyle/>
          <a:p>
            <a:pPr>
              <a:lnSpc>
                <a:spcPct val="95000"/>
              </a:lnSpc>
            </a:pPr>
            <a:r>
              <a:rPr lang="en-US" sz="3200" dirty="0"/>
              <a:t>Section 1. Background and purpose - Highlights</a:t>
            </a:r>
          </a:p>
        </p:txBody>
      </p:sp>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472085" y="1631147"/>
            <a:ext cx="10709155" cy="4911213"/>
          </a:xfrm>
        </p:spPr>
        <p:txBody>
          <a:bodyPr/>
          <a:lstStyle/>
          <a:p>
            <a:pPr marL="321072" indent="-322263">
              <a:lnSpc>
                <a:spcPct val="95000"/>
              </a:lnSpc>
              <a:spcBef>
                <a:spcPts val="0"/>
              </a:spcBef>
              <a:spcAft>
                <a:spcPts val="600"/>
              </a:spcAft>
            </a:pPr>
            <a:r>
              <a:rPr lang="en-US" sz="2600" i="0" dirty="0">
                <a:latin typeface="+mn-lt"/>
              </a:rPr>
              <a:t>Defines the Management Zone Boundary and includes statement regarding consistency with regulatory requirements</a:t>
            </a:r>
          </a:p>
          <a:p>
            <a:pPr marL="690563" lvl="1" indent="-322263">
              <a:lnSpc>
                <a:spcPct val="95000"/>
              </a:lnSpc>
              <a:spcBef>
                <a:spcPts val="0"/>
              </a:spcBef>
              <a:spcAft>
                <a:spcPts val="600"/>
              </a:spcAft>
            </a:pPr>
            <a:r>
              <a:rPr lang="en-US" sz="2400" i="0" dirty="0">
                <a:solidFill>
                  <a:schemeClr val="tx1"/>
                </a:solidFill>
                <a:latin typeface="+mn-lt"/>
              </a:rPr>
              <a:t>Defined portion of a large groundwater basin/subbasin</a:t>
            </a:r>
          </a:p>
          <a:p>
            <a:pPr marL="690563" lvl="1" indent="-322263">
              <a:lnSpc>
                <a:spcPct val="95000"/>
              </a:lnSpc>
              <a:spcBef>
                <a:spcPts val="0"/>
              </a:spcBef>
              <a:spcAft>
                <a:spcPts val="600"/>
              </a:spcAft>
            </a:pPr>
            <a:r>
              <a:rPr lang="en-US" sz="2400" i="0" dirty="0">
                <a:solidFill>
                  <a:schemeClr val="tx1"/>
                </a:solidFill>
                <a:latin typeface="+mn-lt"/>
              </a:rPr>
              <a:t>Encompasses groundwater potentially impacted by Management Zone participants</a:t>
            </a:r>
          </a:p>
          <a:p>
            <a:pPr marL="690563" lvl="1" indent="-322263">
              <a:lnSpc>
                <a:spcPct val="95000"/>
              </a:lnSpc>
              <a:spcBef>
                <a:spcPts val="0"/>
              </a:spcBef>
              <a:spcAft>
                <a:spcPts val="600"/>
              </a:spcAft>
            </a:pPr>
            <a:r>
              <a:rPr lang="en-US" sz="2400" i="0" dirty="0">
                <a:solidFill>
                  <a:schemeClr val="tx1"/>
                </a:solidFill>
                <a:latin typeface="+mn-lt"/>
              </a:rPr>
              <a:t>Voluntarily proposed by permitted dischargers</a:t>
            </a:r>
          </a:p>
          <a:p>
            <a:pPr marL="321072" lvl="1" indent="-322263">
              <a:lnSpc>
                <a:spcPct val="95000"/>
              </a:lnSpc>
              <a:spcBef>
                <a:spcPts val="0"/>
              </a:spcBef>
              <a:spcAft>
                <a:spcPts val="600"/>
              </a:spcAft>
              <a:buClr>
                <a:schemeClr val="tx1"/>
              </a:buClr>
              <a:buFont typeface="Arial" panose="020B0604020202020204" pitchFamily="34" charset="0"/>
              <a:buChar char="•"/>
            </a:pPr>
            <a:r>
              <a:rPr lang="en-US" sz="2600" i="0" dirty="0">
                <a:solidFill>
                  <a:schemeClr val="tx1"/>
                </a:solidFill>
                <a:latin typeface="+mn-lt"/>
              </a:rPr>
              <a:t>Figure 1-2 – lists the requirements for a Preliminary Management Zone Proposal and where that information is found in the document</a:t>
            </a:r>
          </a:p>
          <a:p>
            <a:pPr marL="321072" lvl="1" indent="-322263">
              <a:lnSpc>
                <a:spcPct val="95000"/>
              </a:lnSpc>
              <a:spcBef>
                <a:spcPts val="0"/>
              </a:spcBef>
              <a:spcAft>
                <a:spcPts val="600"/>
              </a:spcAft>
              <a:buClr>
                <a:schemeClr val="tx1"/>
              </a:buClr>
              <a:buFont typeface="Arial" panose="020B0604020202020204" pitchFamily="34" charset="0"/>
              <a:buChar char="•"/>
            </a:pPr>
            <a:r>
              <a:rPr lang="en-US" sz="2600" i="0" dirty="0">
                <a:solidFill>
                  <a:schemeClr val="tx1"/>
                </a:solidFill>
                <a:latin typeface="+mn-lt"/>
              </a:rPr>
              <a:t>Placeholder for description of Management Zone Organization – at time of proposal submittal</a:t>
            </a:r>
          </a:p>
          <a:p>
            <a:pPr marL="321072" lvl="1" indent="-322263">
              <a:lnSpc>
                <a:spcPct val="95000"/>
              </a:lnSpc>
              <a:spcBef>
                <a:spcPts val="0"/>
              </a:spcBef>
              <a:spcAft>
                <a:spcPts val="600"/>
              </a:spcAft>
              <a:buClr>
                <a:schemeClr val="tx1"/>
              </a:buClr>
              <a:buFont typeface="Arial" panose="020B0604020202020204" pitchFamily="34" charset="0"/>
              <a:buChar char="•"/>
            </a:pPr>
            <a:r>
              <a:rPr lang="en-US" sz="2600" i="0" dirty="0">
                <a:solidFill>
                  <a:schemeClr val="tx1"/>
                </a:solidFill>
                <a:latin typeface="+mn-lt"/>
              </a:rPr>
              <a:t>Initial list of permitted dischargers participating in the Management Zone</a:t>
            </a:r>
          </a:p>
          <a:p>
            <a:pPr marL="480616" lvl="1" indent="-227013">
              <a:lnSpc>
                <a:spcPct val="95000"/>
              </a:lnSpc>
              <a:spcBef>
                <a:spcPts val="0"/>
              </a:spcBef>
              <a:spcAft>
                <a:spcPts val="600"/>
              </a:spcAft>
            </a:pPr>
            <a:endParaRPr lang="en-US" sz="2400" i="0" dirty="0">
              <a:solidFill>
                <a:schemeClr val="tx1"/>
              </a:solidFill>
            </a:endParaRP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32194" y="6462828"/>
            <a:ext cx="2057400" cy="365125"/>
          </a:xfrm>
        </p:spPr>
        <p:txBody>
          <a:bodyPr/>
          <a:lstStyle/>
          <a:p>
            <a:pPr>
              <a:defRPr/>
            </a:pPr>
            <a:fld id="{5C0091D8-487A-4749-8A2F-C331660F22A9}" type="datetime1">
              <a:rPr lang="en-US" sz="1000" smtClean="0">
                <a:latin typeface="Calibri" panose="020F0502020204030204"/>
              </a:rPr>
              <a:t>11/11/2019</a:t>
            </a:fld>
            <a:endParaRPr lang="en-US" sz="1000" dirty="0">
              <a:latin typeface="Calibri" panose="020F0502020204030204"/>
            </a:endParaRPr>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02406" y="6461061"/>
            <a:ext cx="2057400" cy="365125"/>
          </a:xfrm>
        </p:spPr>
        <p:txBody>
          <a:bodyPr/>
          <a:lstStyle/>
          <a:p>
            <a:pPr>
              <a:defRPr/>
            </a:pPr>
            <a:fld id="{22929561-4164-4E95-AEB3-8F5D96963C79}" type="slidenum">
              <a:rPr lang="en-US" sz="1000">
                <a:solidFill>
                  <a:schemeClr val="bg1">
                    <a:lumMod val="65000"/>
                  </a:schemeClr>
                </a:solidFill>
                <a:latin typeface="Calibri" panose="020F0502020204030204"/>
              </a:rPr>
              <a:pPr>
                <a:defRPr/>
              </a:pPr>
              <a:t>11</a:t>
            </a:fld>
            <a:endParaRPr lang="en-US" sz="1000" dirty="0">
              <a:solidFill>
                <a:schemeClr val="bg1">
                  <a:lumMod val="65000"/>
                </a:schemeClr>
              </a:solidFill>
              <a:latin typeface="Calibri" panose="020F0502020204030204"/>
            </a:endParaRPr>
          </a:p>
        </p:txBody>
      </p:sp>
    </p:spTree>
    <p:extLst>
      <p:ext uri="{BB962C8B-B14F-4D97-AF65-F5344CB8AC3E}">
        <p14:creationId xmlns:p14="http://schemas.microsoft.com/office/powerpoint/2010/main" val="4127790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C322-D56A-4020-A797-A11C30212BE5}"/>
              </a:ext>
            </a:extLst>
          </p:cNvPr>
          <p:cNvSpPr>
            <a:spLocks noGrp="1"/>
          </p:cNvSpPr>
          <p:nvPr>
            <p:ph type="title"/>
          </p:nvPr>
        </p:nvSpPr>
        <p:spPr>
          <a:xfrm>
            <a:off x="872535" y="336163"/>
            <a:ext cx="10446929" cy="1211918"/>
          </a:xfrm>
        </p:spPr>
        <p:txBody>
          <a:bodyPr/>
          <a:lstStyle/>
          <a:p>
            <a:pPr>
              <a:lnSpc>
                <a:spcPct val="95000"/>
              </a:lnSpc>
            </a:pPr>
            <a:r>
              <a:rPr lang="en-US" sz="3200" dirty="0"/>
              <a:t>Section 3. Initial Groundwater Assessment - Updates</a:t>
            </a: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32194" y="6462828"/>
            <a:ext cx="2057400" cy="365125"/>
          </a:xfrm>
        </p:spPr>
        <p:txBody>
          <a:bodyPr/>
          <a:lstStyle/>
          <a:p>
            <a:pPr>
              <a:defRPr/>
            </a:pPr>
            <a:fld id="{70113D27-18ED-4287-8922-CAAB17D8B25D}" type="datetime1">
              <a:rPr lang="en-US" sz="1000" smtClean="0">
                <a:latin typeface="Calibri" panose="020F0502020204030204"/>
              </a:rPr>
              <a:t>11/11/2019</a:t>
            </a:fld>
            <a:endParaRPr lang="en-US" sz="1000" dirty="0">
              <a:latin typeface="Calibri" panose="020F0502020204030204"/>
            </a:endParaRPr>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02406" y="6461061"/>
            <a:ext cx="2057400" cy="365125"/>
          </a:xfrm>
        </p:spPr>
        <p:txBody>
          <a:bodyPr/>
          <a:lstStyle/>
          <a:p>
            <a:pPr>
              <a:defRPr/>
            </a:pPr>
            <a:fld id="{22929561-4164-4E95-AEB3-8F5D96963C79}" type="slidenum">
              <a:rPr lang="en-US" sz="1000">
                <a:solidFill>
                  <a:schemeClr val="bg1">
                    <a:lumMod val="65000"/>
                  </a:schemeClr>
                </a:solidFill>
                <a:latin typeface="Calibri" panose="020F0502020204030204"/>
              </a:rPr>
              <a:pPr>
                <a:defRPr/>
              </a:pPr>
              <a:t>12</a:t>
            </a:fld>
            <a:endParaRPr lang="en-US" sz="1000" dirty="0">
              <a:solidFill>
                <a:schemeClr val="bg1">
                  <a:lumMod val="65000"/>
                </a:schemeClr>
              </a:solidFill>
              <a:latin typeface="Calibri" panose="020F0502020204030204"/>
            </a:endParaRPr>
          </a:p>
        </p:txBody>
      </p:sp>
      <p:pic>
        <p:nvPicPr>
          <p:cNvPr id="7" name="Picture 6" descr="A close up of a map&#10;&#10;Description automatically generated">
            <a:extLst>
              <a:ext uri="{FF2B5EF4-FFF2-40B4-BE49-F238E27FC236}">
                <a16:creationId xmlns:a16="http://schemas.microsoft.com/office/drawing/2014/main" id="{C12A1CD4-0556-4A53-8A31-247323C8BE03}"/>
              </a:ext>
            </a:extLst>
          </p:cNvPr>
          <p:cNvPicPr>
            <a:picLocks noChangeAspect="1"/>
          </p:cNvPicPr>
          <p:nvPr/>
        </p:nvPicPr>
        <p:blipFill rotWithShape="1">
          <a:blip r:embed="rId2"/>
          <a:srcRect l="3715" t="6249" r="3162" b="18911"/>
          <a:stretch/>
        </p:blipFill>
        <p:spPr bwMode="auto">
          <a:xfrm>
            <a:off x="6003071" y="1690577"/>
            <a:ext cx="6003071" cy="3727910"/>
          </a:xfrm>
          <a:prstGeom prst="rect">
            <a:avLst/>
          </a:prstGeom>
          <a:ln>
            <a:noFill/>
          </a:ln>
          <a:extLst>
            <a:ext uri="{53640926-AAD7-44D8-BBD7-CCE9431645EC}">
              <a14:shadowObscured xmlns:a14="http://schemas.microsoft.com/office/drawing/2010/main"/>
            </a:ext>
          </a:extLst>
        </p:spPr>
      </p:pic>
      <p:sp>
        <p:nvSpPr>
          <p:cNvPr id="8" name="Content Placeholder 2">
            <a:extLst>
              <a:ext uri="{FF2B5EF4-FFF2-40B4-BE49-F238E27FC236}">
                <a16:creationId xmlns:a16="http://schemas.microsoft.com/office/drawing/2014/main" id="{3C7DC4E8-16AD-4DB8-9F98-B0BF1B2BB709}"/>
              </a:ext>
            </a:extLst>
          </p:cNvPr>
          <p:cNvSpPr>
            <a:spLocks noGrp="1"/>
          </p:cNvSpPr>
          <p:nvPr>
            <p:ph idx="1"/>
          </p:nvPr>
        </p:nvSpPr>
        <p:spPr>
          <a:xfrm>
            <a:off x="185859" y="1585086"/>
            <a:ext cx="5598254" cy="4911213"/>
          </a:xfrm>
        </p:spPr>
        <p:txBody>
          <a:bodyPr/>
          <a:lstStyle/>
          <a:p>
            <a:pPr marL="339725" indent="-339725">
              <a:lnSpc>
                <a:spcPct val="95000"/>
              </a:lnSpc>
              <a:spcBef>
                <a:spcPts val="0"/>
              </a:spcBef>
              <a:spcAft>
                <a:spcPts val="600"/>
              </a:spcAft>
            </a:pPr>
            <a:r>
              <a:rPr lang="en-US" sz="2400" dirty="0"/>
              <a:t>Comment on Assessment Methodology</a:t>
            </a:r>
          </a:p>
          <a:p>
            <a:pPr marL="690563" lvl="1" indent="-347663">
              <a:lnSpc>
                <a:spcPct val="95000"/>
              </a:lnSpc>
              <a:spcBef>
                <a:spcPts val="0"/>
              </a:spcBef>
              <a:spcAft>
                <a:spcPts val="600"/>
              </a:spcAft>
            </a:pPr>
            <a:r>
              <a:rPr lang="en-US" sz="2200" i="0" dirty="0">
                <a:solidFill>
                  <a:schemeClr val="tx1"/>
                </a:solidFill>
                <a:latin typeface="+mn-lt"/>
              </a:rPr>
              <a:t>Methodology to assess existing nitrate concentrations has the potential to significantly underestimate current nitrate concentrations in wells, especially those which have more recently begun to exceed the nitrate MCL</a:t>
            </a:r>
          </a:p>
          <a:p>
            <a:pPr marL="690563" lvl="1" indent="-347663">
              <a:lnSpc>
                <a:spcPct val="95000"/>
              </a:lnSpc>
              <a:spcBef>
                <a:spcPts val="0"/>
              </a:spcBef>
              <a:spcAft>
                <a:spcPts val="600"/>
              </a:spcAft>
            </a:pPr>
            <a:r>
              <a:rPr lang="en-US" sz="2200" i="0" dirty="0">
                <a:solidFill>
                  <a:schemeClr val="tx1"/>
                </a:solidFill>
                <a:latin typeface="+mn-lt"/>
              </a:rPr>
              <a:t>As a result, potential exists for residences to be omitted from outreach efforts to ensure they have access to safe drinking water</a:t>
            </a:r>
          </a:p>
        </p:txBody>
      </p:sp>
    </p:spTree>
    <p:extLst>
      <p:ext uri="{BB962C8B-B14F-4D97-AF65-F5344CB8AC3E}">
        <p14:creationId xmlns:p14="http://schemas.microsoft.com/office/powerpoint/2010/main" val="194526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106325" y="1687402"/>
            <a:ext cx="3519376" cy="2565621"/>
          </a:xfrm>
        </p:spPr>
        <p:txBody>
          <a:bodyPr/>
          <a:lstStyle/>
          <a:p>
            <a:pPr>
              <a:lnSpc>
                <a:spcPct val="95000"/>
              </a:lnSpc>
              <a:spcBef>
                <a:spcPts val="0"/>
              </a:spcBef>
              <a:spcAft>
                <a:spcPts val="600"/>
              </a:spcAft>
            </a:pPr>
            <a:r>
              <a:rPr lang="en-US" sz="2400" dirty="0"/>
              <a:t>Added new Figure 3-9 - Groundwater Quality </a:t>
            </a:r>
            <a:br>
              <a:rPr lang="en-US" sz="2400" dirty="0"/>
            </a:br>
            <a:r>
              <a:rPr lang="en-US" sz="2400" dirty="0"/>
              <a:t>Trends for Nitrate in </a:t>
            </a:r>
            <a:br>
              <a:rPr lang="en-US" sz="2400" dirty="0"/>
            </a:br>
            <a:r>
              <a:rPr lang="en-US" sz="2400" dirty="0"/>
              <a:t>the Upper Zone of Groundwater Underlying the Proposed Management Zone</a:t>
            </a:r>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636181" y="6492875"/>
            <a:ext cx="2743200" cy="365125"/>
          </a:xfrm>
        </p:spPr>
        <p:txBody>
          <a:bodyPr/>
          <a:lstStyle/>
          <a:p>
            <a:pPr>
              <a:defRPr/>
            </a:pPr>
            <a:fld id="{D0643519-2AFA-43DB-9049-625F323EDA27}"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p:txBody>
          <a:bodyPr/>
          <a:lstStyle/>
          <a:p>
            <a:pPr>
              <a:defRPr/>
            </a:pPr>
            <a:fld id="{22929561-4164-4E95-AEB3-8F5D96963C79}" type="slidenum">
              <a:rPr lang="en-US" smtClean="0"/>
              <a:pPr>
                <a:defRPr/>
              </a:pPr>
              <a:t>13</a:t>
            </a:fld>
            <a:endParaRPr lang="en-US" dirty="0"/>
          </a:p>
        </p:txBody>
      </p:sp>
      <p:pic>
        <p:nvPicPr>
          <p:cNvPr id="6" name="Picture 5">
            <a:extLst>
              <a:ext uri="{FF2B5EF4-FFF2-40B4-BE49-F238E27FC236}">
                <a16:creationId xmlns:a16="http://schemas.microsoft.com/office/drawing/2014/main" id="{CF463F54-CBA6-4D4F-9168-63F648554EAB}"/>
              </a:ext>
            </a:extLst>
          </p:cNvPr>
          <p:cNvPicPr>
            <a:picLocks noChangeAspect="1"/>
          </p:cNvPicPr>
          <p:nvPr/>
        </p:nvPicPr>
        <p:blipFill>
          <a:blip r:embed="rId2"/>
          <a:stretch>
            <a:fillRect/>
          </a:stretch>
        </p:blipFill>
        <p:spPr>
          <a:xfrm>
            <a:off x="3668233" y="1501682"/>
            <a:ext cx="8402089" cy="5209168"/>
          </a:xfrm>
          <a:prstGeom prst="rect">
            <a:avLst/>
          </a:prstGeom>
        </p:spPr>
      </p:pic>
      <p:sp>
        <p:nvSpPr>
          <p:cNvPr id="8" name="Title 1">
            <a:extLst>
              <a:ext uri="{FF2B5EF4-FFF2-40B4-BE49-F238E27FC236}">
                <a16:creationId xmlns:a16="http://schemas.microsoft.com/office/drawing/2014/main" id="{5E78E140-64B7-4CEA-B2B4-C300A5115CF0}"/>
              </a:ext>
            </a:extLst>
          </p:cNvPr>
          <p:cNvSpPr txBox="1">
            <a:spLocks/>
          </p:cNvSpPr>
          <p:nvPr/>
        </p:nvSpPr>
        <p:spPr>
          <a:xfrm>
            <a:off x="906871" y="353562"/>
            <a:ext cx="10446929" cy="1211918"/>
          </a:xfrm>
          <a:prstGeom prst="rect">
            <a:avLst/>
          </a:prstGeom>
        </p:spPr>
        <p:txBody>
          <a:bodyPr vert="horz" lIns="91440" tIns="45720" rIns="91440" bIns="45720" rtlCol="0" anchor="ctr">
            <a:noAutofit/>
          </a:bodyPr>
          <a:lstStyle>
            <a:lvl1pPr algn="l" rtl="0" eaLnBrk="1" fontAlgn="base" hangingPunct="1">
              <a:lnSpc>
                <a:spcPct val="90000"/>
              </a:lnSpc>
              <a:spcBef>
                <a:spcPct val="0"/>
              </a:spcBef>
              <a:spcAft>
                <a:spcPct val="0"/>
              </a:spcAft>
              <a:defRPr sz="2700" kern="1200" cap="all">
                <a:solidFill>
                  <a:schemeClr val="bg1"/>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a:lstStyle>
          <a:p>
            <a:pPr defTabSz="914400">
              <a:lnSpc>
                <a:spcPct val="95000"/>
              </a:lnSpc>
            </a:pPr>
            <a:r>
              <a:rPr lang="en-US" sz="3200" dirty="0"/>
              <a:t>Section 3. Initial Groundwater Assessment - Updates</a:t>
            </a:r>
          </a:p>
        </p:txBody>
      </p:sp>
    </p:spTree>
    <p:extLst>
      <p:ext uri="{BB962C8B-B14F-4D97-AF65-F5344CB8AC3E}">
        <p14:creationId xmlns:p14="http://schemas.microsoft.com/office/powerpoint/2010/main" val="190478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106325" y="1687402"/>
            <a:ext cx="3519376" cy="2565621"/>
          </a:xfrm>
        </p:spPr>
        <p:txBody>
          <a:bodyPr/>
          <a:lstStyle/>
          <a:p>
            <a:pPr>
              <a:lnSpc>
                <a:spcPct val="95000"/>
              </a:lnSpc>
              <a:spcBef>
                <a:spcPts val="0"/>
              </a:spcBef>
              <a:spcAft>
                <a:spcPts val="600"/>
              </a:spcAft>
            </a:pPr>
            <a:r>
              <a:rPr lang="en-US" sz="2400" dirty="0"/>
              <a:t>Added new Figure 3-10 - Maximum Post-2000 Nitrate in the Upper Zone with Ambient Groundwater Underlying the Proposed Management Zone</a:t>
            </a:r>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614916" y="6469697"/>
            <a:ext cx="2743200" cy="365125"/>
          </a:xfrm>
        </p:spPr>
        <p:txBody>
          <a:bodyPr/>
          <a:lstStyle/>
          <a:p>
            <a:pPr>
              <a:defRPr/>
            </a:pPr>
            <a:fld id="{2555D92E-7F91-42A7-BDB4-22D28661C700}"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p:txBody>
          <a:bodyPr/>
          <a:lstStyle/>
          <a:p>
            <a:pPr>
              <a:defRPr/>
            </a:pPr>
            <a:fld id="{22929561-4164-4E95-AEB3-8F5D96963C79}" type="slidenum">
              <a:rPr lang="en-US" smtClean="0"/>
              <a:pPr>
                <a:defRPr/>
              </a:pPr>
              <a:t>14</a:t>
            </a:fld>
            <a:endParaRPr lang="en-US" dirty="0"/>
          </a:p>
        </p:txBody>
      </p:sp>
      <p:sp>
        <p:nvSpPr>
          <p:cNvPr id="7" name="Title 1">
            <a:extLst>
              <a:ext uri="{FF2B5EF4-FFF2-40B4-BE49-F238E27FC236}">
                <a16:creationId xmlns:a16="http://schemas.microsoft.com/office/drawing/2014/main" id="{9ABD10BE-8BAA-4839-B76F-D1A9F6C6F24F}"/>
              </a:ext>
            </a:extLst>
          </p:cNvPr>
          <p:cNvSpPr>
            <a:spLocks noGrp="1"/>
          </p:cNvSpPr>
          <p:nvPr>
            <p:ph type="title"/>
          </p:nvPr>
        </p:nvSpPr>
        <p:spPr>
          <a:xfrm>
            <a:off x="838200" y="601331"/>
            <a:ext cx="10515600" cy="663575"/>
          </a:xfrm>
        </p:spPr>
        <p:txBody>
          <a:bodyPr/>
          <a:lstStyle/>
          <a:p>
            <a:pPr>
              <a:lnSpc>
                <a:spcPct val="95000"/>
              </a:lnSpc>
            </a:pPr>
            <a:br>
              <a:rPr lang="en-US" sz="3200" dirty="0"/>
            </a:br>
            <a:r>
              <a:rPr lang="en-US" sz="3200" dirty="0"/>
              <a:t>Section 3. Initial Groundwater Assessment - Updates</a:t>
            </a:r>
            <a:br>
              <a:rPr lang="en-US" sz="3200" dirty="0"/>
            </a:br>
            <a:endParaRPr lang="en-US" sz="3200" dirty="0"/>
          </a:p>
        </p:txBody>
      </p:sp>
      <p:pic>
        <p:nvPicPr>
          <p:cNvPr id="9" name="Picture 8" descr="A close up of a map&#10;&#10;Description automatically generated">
            <a:extLst>
              <a:ext uri="{FF2B5EF4-FFF2-40B4-BE49-F238E27FC236}">
                <a16:creationId xmlns:a16="http://schemas.microsoft.com/office/drawing/2014/main" id="{38FE9499-31DD-4825-87C0-05416098A9B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15" t="6570" r="3410" b="19071"/>
          <a:stretch/>
        </p:blipFill>
        <p:spPr bwMode="auto">
          <a:xfrm>
            <a:off x="3679183" y="1498827"/>
            <a:ext cx="8438392" cy="52209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8054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584789" y="1644871"/>
            <a:ext cx="10962169" cy="4711486"/>
          </a:xfrm>
        </p:spPr>
        <p:txBody>
          <a:bodyPr/>
          <a:lstStyle/>
          <a:p>
            <a:pPr marL="339725" indent="-339725">
              <a:lnSpc>
                <a:spcPct val="95000"/>
              </a:lnSpc>
              <a:spcBef>
                <a:spcPts val="0"/>
              </a:spcBef>
              <a:spcAft>
                <a:spcPts val="600"/>
              </a:spcAft>
            </a:pPr>
            <a:r>
              <a:rPr lang="en-US" sz="2400" dirty="0"/>
              <a:t>Section 4.1 – Permitted Discharger Participation</a:t>
            </a:r>
          </a:p>
          <a:p>
            <a:pPr marL="690563" lvl="1" indent="-347663">
              <a:lnSpc>
                <a:spcPct val="95000"/>
              </a:lnSpc>
              <a:spcBef>
                <a:spcPts val="0"/>
              </a:spcBef>
              <a:spcAft>
                <a:spcPts val="600"/>
              </a:spcAft>
            </a:pPr>
            <a:r>
              <a:rPr lang="en-US" sz="2200" i="0" dirty="0">
                <a:solidFill>
                  <a:schemeClr val="tx1"/>
                </a:solidFill>
                <a:latin typeface="+mn-lt"/>
              </a:rPr>
              <a:t>Identifies permitted dischargers within the proposed Management Zone</a:t>
            </a:r>
          </a:p>
          <a:p>
            <a:pPr marL="690563" lvl="1" indent="-347663">
              <a:lnSpc>
                <a:spcPct val="95000"/>
              </a:lnSpc>
              <a:spcBef>
                <a:spcPts val="0"/>
              </a:spcBef>
              <a:spcAft>
                <a:spcPts val="600"/>
              </a:spcAft>
            </a:pPr>
            <a:r>
              <a:rPr lang="en-US" sz="2200" i="0" dirty="0">
                <a:solidFill>
                  <a:schemeClr val="tx1"/>
                </a:solidFill>
                <a:latin typeface="+mn-lt"/>
              </a:rPr>
              <a:t>Describes outreach to permitted dischargers to give them opportunity to participate</a:t>
            </a:r>
          </a:p>
          <a:p>
            <a:pPr marL="1031875" lvl="2" indent="-346075">
              <a:lnSpc>
                <a:spcPct val="95000"/>
              </a:lnSpc>
              <a:spcBef>
                <a:spcPts val="0"/>
              </a:spcBef>
              <a:spcAft>
                <a:spcPts val="1200"/>
              </a:spcAft>
              <a:buFont typeface="Wingdings" panose="05000000000000000000" pitchFamily="2" charset="2"/>
              <a:buChar char="§"/>
            </a:pPr>
            <a:r>
              <a:rPr lang="en-US" sz="2200" dirty="0">
                <a:solidFill>
                  <a:schemeClr val="tx1"/>
                </a:solidFill>
                <a:latin typeface="+mn-lt"/>
              </a:rPr>
              <a:t>Note included at beginning of Section 4.1.2 that some of the described outreach activities have yet to occur</a:t>
            </a:r>
          </a:p>
          <a:p>
            <a:pPr marL="339725" indent="-339725">
              <a:lnSpc>
                <a:spcPct val="95000"/>
              </a:lnSpc>
              <a:spcBef>
                <a:spcPts val="0"/>
              </a:spcBef>
              <a:spcAft>
                <a:spcPts val="600"/>
              </a:spcAft>
            </a:pPr>
            <a:r>
              <a:rPr lang="en-US" sz="2400" dirty="0"/>
              <a:t>Section 4.2 - Non-Discharger/Local Stakeholder Participation</a:t>
            </a:r>
          </a:p>
          <a:p>
            <a:pPr marL="690563" lvl="1" indent="-347663">
              <a:lnSpc>
                <a:spcPct val="95000"/>
              </a:lnSpc>
              <a:spcBef>
                <a:spcPts val="0"/>
              </a:spcBef>
              <a:spcAft>
                <a:spcPts val="600"/>
              </a:spcAft>
            </a:pPr>
            <a:r>
              <a:rPr lang="en-US" sz="2200" i="0" dirty="0">
                <a:solidFill>
                  <a:schemeClr val="tx1"/>
                </a:solidFill>
                <a:latin typeface="+mn-lt"/>
              </a:rPr>
              <a:t>Table 4-3 – Key entities targeted for Management Zone Outreach</a:t>
            </a:r>
          </a:p>
          <a:p>
            <a:pPr marL="1031875" lvl="2" indent="-346075">
              <a:lnSpc>
                <a:spcPct val="95000"/>
              </a:lnSpc>
              <a:spcBef>
                <a:spcPts val="0"/>
              </a:spcBef>
              <a:spcAft>
                <a:spcPts val="600"/>
              </a:spcAft>
              <a:buFont typeface="Wingdings" panose="05000000000000000000" pitchFamily="2" charset="2"/>
              <a:buChar char="§"/>
            </a:pPr>
            <a:r>
              <a:rPr lang="en-US" sz="2200" dirty="0">
                <a:solidFill>
                  <a:schemeClr val="tx1"/>
                </a:solidFill>
                <a:latin typeface="+mn-lt"/>
              </a:rPr>
              <a:t>Includes entities currently participating</a:t>
            </a:r>
          </a:p>
          <a:p>
            <a:pPr marL="1031875" lvl="2" indent="-346075">
              <a:lnSpc>
                <a:spcPct val="95000"/>
              </a:lnSpc>
              <a:spcBef>
                <a:spcPts val="0"/>
              </a:spcBef>
              <a:spcAft>
                <a:spcPts val="600"/>
              </a:spcAft>
              <a:buFont typeface="Wingdings" panose="05000000000000000000" pitchFamily="2" charset="2"/>
              <a:buChar char="§"/>
            </a:pPr>
            <a:r>
              <a:rPr lang="en-US" sz="2200" dirty="0">
                <a:solidFill>
                  <a:schemeClr val="tx1"/>
                </a:solidFill>
                <a:latin typeface="+mn-lt"/>
              </a:rPr>
              <a:t>Denotes “TBD” where no participation is yet occurring – area for targeted outreach</a:t>
            </a:r>
          </a:p>
          <a:p>
            <a:pPr marL="690563" lvl="1" indent="-347663">
              <a:lnSpc>
                <a:spcPct val="95000"/>
              </a:lnSpc>
              <a:spcBef>
                <a:spcPts val="0"/>
              </a:spcBef>
              <a:spcAft>
                <a:spcPts val="600"/>
              </a:spcAft>
            </a:pPr>
            <a:r>
              <a:rPr lang="en-US" sz="2200" i="0" dirty="0">
                <a:solidFill>
                  <a:schemeClr val="tx1"/>
                </a:solidFill>
                <a:latin typeface="+mn-lt"/>
              </a:rPr>
              <a:t>Table 4-4 – Entities/Stakeholders on the Management Zone Mailing List</a:t>
            </a:r>
          </a:p>
          <a:p>
            <a:pPr marL="0" indent="0">
              <a:lnSpc>
                <a:spcPct val="95000"/>
              </a:lnSpc>
              <a:spcBef>
                <a:spcPts val="0"/>
              </a:spcBef>
              <a:spcAft>
                <a:spcPts val="600"/>
              </a:spcAft>
              <a:buNone/>
            </a:pPr>
            <a:endParaRPr lang="en-US" sz="2400" dirty="0"/>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584789" y="6457014"/>
            <a:ext cx="2743200" cy="365125"/>
          </a:xfrm>
        </p:spPr>
        <p:txBody>
          <a:bodyPr/>
          <a:lstStyle/>
          <a:p>
            <a:pPr>
              <a:defRPr/>
            </a:pPr>
            <a:fld id="{5ED57F6A-FA3E-4701-9049-3BCBC9F549EC}"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a:xfrm>
            <a:off x="8803758" y="6455101"/>
            <a:ext cx="2743200" cy="365125"/>
          </a:xfrm>
        </p:spPr>
        <p:txBody>
          <a:bodyPr/>
          <a:lstStyle/>
          <a:p>
            <a:pPr>
              <a:defRPr/>
            </a:pPr>
            <a:fld id="{22929561-4164-4E95-AEB3-8F5D96963C79}" type="slidenum">
              <a:rPr lang="en-US" sz="1000" smtClean="0">
                <a:solidFill>
                  <a:schemeClr val="bg1">
                    <a:lumMod val="65000"/>
                  </a:schemeClr>
                </a:solidFill>
              </a:rPr>
              <a:pPr>
                <a:defRPr/>
              </a:pPr>
              <a:t>15</a:t>
            </a:fld>
            <a:endParaRPr lang="en-US" sz="1000" dirty="0">
              <a:solidFill>
                <a:schemeClr val="bg1">
                  <a:lumMod val="65000"/>
                </a:schemeClr>
              </a:solidFill>
            </a:endParaRPr>
          </a:p>
        </p:txBody>
      </p:sp>
      <p:sp>
        <p:nvSpPr>
          <p:cNvPr id="10" name="Title 1">
            <a:extLst>
              <a:ext uri="{FF2B5EF4-FFF2-40B4-BE49-F238E27FC236}">
                <a16:creationId xmlns:a16="http://schemas.microsoft.com/office/drawing/2014/main" id="{034036E1-64F2-4573-A9CA-F5C049FCFB3A}"/>
              </a:ext>
            </a:extLst>
          </p:cNvPr>
          <p:cNvSpPr txBox="1">
            <a:spLocks/>
          </p:cNvSpPr>
          <p:nvPr/>
        </p:nvSpPr>
        <p:spPr>
          <a:xfrm>
            <a:off x="906871" y="332296"/>
            <a:ext cx="10446929" cy="1211918"/>
          </a:xfrm>
          <a:prstGeom prst="rect">
            <a:avLst/>
          </a:prstGeom>
        </p:spPr>
        <p:txBody>
          <a:bodyPr vert="horz" lIns="91440" tIns="45720" rIns="91440" bIns="45720" rtlCol="0" anchor="ctr">
            <a:noAutofit/>
          </a:bodyPr>
          <a:lstStyle>
            <a:lvl1pPr algn="l" rtl="0" eaLnBrk="1" fontAlgn="base" hangingPunct="1">
              <a:lnSpc>
                <a:spcPct val="90000"/>
              </a:lnSpc>
              <a:spcBef>
                <a:spcPct val="0"/>
              </a:spcBef>
              <a:spcAft>
                <a:spcPct val="0"/>
              </a:spcAft>
              <a:defRPr sz="2700" kern="1200" cap="all">
                <a:solidFill>
                  <a:schemeClr val="bg1"/>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a:lstStyle>
          <a:p>
            <a:pPr defTabSz="914400">
              <a:lnSpc>
                <a:spcPct val="95000"/>
              </a:lnSpc>
            </a:pPr>
            <a:r>
              <a:rPr lang="en-US" sz="3200" dirty="0"/>
              <a:t>Section 4. Management Zone Participants - Highlights</a:t>
            </a:r>
          </a:p>
        </p:txBody>
      </p:sp>
    </p:spTree>
    <p:extLst>
      <p:ext uri="{BB962C8B-B14F-4D97-AF65-F5344CB8AC3E}">
        <p14:creationId xmlns:p14="http://schemas.microsoft.com/office/powerpoint/2010/main" val="87617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map&#10;&#10;Description automatically generated">
            <a:extLst>
              <a:ext uri="{FF2B5EF4-FFF2-40B4-BE49-F238E27FC236}">
                <a16:creationId xmlns:a16="http://schemas.microsoft.com/office/drawing/2014/main" id="{50BCB8F4-80BE-43A4-B56D-E41CFD8A1B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7111" y="1220420"/>
            <a:ext cx="7582996" cy="5637579"/>
          </a:xfrm>
          <a:prstGeom prst="rect">
            <a:avLst/>
          </a:prstGeom>
        </p:spPr>
      </p:pic>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106324" y="1687401"/>
            <a:ext cx="4167963" cy="4086077"/>
          </a:xfrm>
        </p:spPr>
        <p:txBody>
          <a:bodyPr/>
          <a:lstStyle/>
          <a:p>
            <a:pPr marL="339725" indent="-339725">
              <a:lnSpc>
                <a:spcPct val="95000"/>
              </a:lnSpc>
              <a:spcBef>
                <a:spcPts val="0"/>
              </a:spcBef>
              <a:spcAft>
                <a:spcPts val="600"/>
              </a:spcAft>
            </a:pPr>
            <a:r>
              <a:rPr lang="en-US" sz="2400" dirty="0"/>
              <a:t>Figure 4-1 identifies locations of permitted dischargers (associated with Table 4-1 information)</a:t>
            </a:r>
          </a:p>
          <a:p>
            <a:pPr marL="339725" indent="-339725">
              <a:lnSpc>
                <a:spcPct val="95000"/>
              </a:lnSpc>
              <a:spcBef>
                <a:spcPts val="0"/>
              </a:spcBef>
              <a:spcAft>
                <a:spcPts val="600"/>
              </a:spcAft>
            </a:pPr>
            <a:r>
              <a:rPr lang="en-US" sz="2400" dirty="0"/>
              <a:t>Permitted Dairies, Confined Bovine Feeding Operations and Poultry Facilities shown with symbols – Attachment D will be a list of specific facilities participating in the Management Zone</a:t>
            </a:r>
          </a:p>
          <a:p>
            <a:pPr marL="0" indent="0">
              <a:lnSpc>
                <a:spcPct val="95000"/>
              </a:lnSpc>
              <a:spcBef>
                <a:spcPts val="0"/>
              </a:spcBef>
              <a:spcAft>
                <a:spcPts val="600"/>
              </a:spcAft>
              <a:buNone/>
            </a:pPr>
            <a:endParaRPr lang="en-US" sz="2400" dirty="0"/>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583018" y="6480329"/>
            <a:ext cx="2743200" cy="365125"/>
          </a:xfrm>
        </p:spPr>
        <p:txBody>
          <a:bodyPr/>
          <a:lstStyle/>
          <a:p>
            <a:pPr>
              <a:defRPr/>
            </a:pPr>
            <a:fld id="{65C56685-7D30-45F9-87F1-4D6AAB50FEC9}" type="datetime1">
              <a:rPr lang="en-US" sz="1000" smtClean="0"/>
              <a:t>11/11/2019</a:t>
            </a:fld>
            <a:endParaRPr lang="en-US" sz="100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p:txBody>
          <a:bodyPr/>
          <a:lstStyle/>
          <a:p>
            <a:pPr>
              <a:defRPr/>
            </a:pPr>
            <a:fld id="{22929561-4164-4E95-AEB3-8F5D96963C79}" type="slidenum">
              <a:rPr lang="en-US" sz="1000" smtClean="0">
                <a:solidFill>
                  <a:schemeClr val="bg1">
                    <a:lumMod val="65000"/>
                  </a:schemeClr>
                </a:solidFill>
              </a:rPr>
              <a:pPr>
                <a:defRPr/>
              </a:pPr>
              <a:t>16</a:t>
            </a:fld>
            <a:endParaRPr lang="en-US" sz="1000" dirty="0">
              <a:solidFill>
                <a:schemeClr val="bg1">
                  <a:lumMod val="65000"/>
                </a:schemeClr>
              </a:solidFill>
            </a:endParaRPr>
          </a:p>
        </p:txBody>
      </p:sp>
      <p:sp>
        <p:nvSpPr>
          <p:cNvPr id="10" name="Title 1">
            <a:extLst>
              <a:ext uri="{FF2B5EF4-FFF2-40B4-BE49-F238E27FC236}">
                <a16:creationId xmlns:a16="http://schemas.microsoft.com/office/drawing/2014/main" id="{034036E1-64F2-4573-A9CA-F5C049FCFB3A}"/>
              </a:ext>
            </a:extLst>
          </p:cNvPr>
          <p:cNvSpPr txBox="1">
            <a:spLocks/>
          </p:cNvSpPr>
          <p:nvPr/>
        </p:nvSpPr>
        <p:spPr>
          <a:xfrm>
            <a:off x="906871" y="332296"/>
            <a:ext cx="10446929" cy="1211918"/>
          </a:xfrm>
          <a:prstGeom prst="rect">
            <a:avLst/>
          </a:prstGeom>
        </p:spPr>
        <p:txBody>
          <a:bodyPr vert="horz" lIns="91440" tIns="45720" rIns="91440" bIns="45720" rtlCol="0" anchor="ctr">
            <a:noAutofit/>
          </a:bodyPr>
          <a:lstStyle>
            <a:lvl1pPr algn="l" rtl="0" eaLnBrk="1" fontAlgn="base" hangingPunct="1">
              <a:lnSpc>
                <a:spcPct val="90000"/>
              </a:lnSpc>
              <a:spcBef>
                <a:spcPct val="0"/>
              </a:spcBef>
              <a:spcAft>
                <a:spcPct val="0"/>
              </a:spcAft>
              <a:defRPr sz="2700" kern="1200" cap="all">
                <a:solidFill>
                  <a:schemeClr val="bg1"/>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a:lstStyle>
          <a:p>
            <a:pPr defTabSz="914400">
              <a:lnSpc>
                <a:spcPct val="95000"/>
              </a:lnSpc>
            </a:pPr>
            <a:r>
              <a:rPr lang="en-US" sz="3200" dirty="0"/>
              <a:t>Section 4. Management Zone Participants - Highlights</a:t>
            </a:r>
          </a:p>
        </p:txBody>
      </p:sp>
    </p:spTree>
    <p:extLst>
      <p:ext uri="{BB962C8B-B14F-4D97-AF65-F5344CB8AC3E}">
        <p14:creationId xmlns:p14="http://schemas.microsoft.com/office/powerpoint/2010/main" val="3655058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584789" y="1644871"/>
            <a:ext cx="10962169" cy="4711486"/>
          </a:xfrm>
        </p:spPr>
        <p:txBody>
          <a:bodyPr/>
          <a:lstStyle/>
          <a:p>
            <a:pPr marL="339725" indent="-339725">
              <a:lnSpc>
                <a:spcPct val="95000"/>
              </a:lnSpc>
              <a:spcBef>
                <a:spcPts val="0"/>
              </a:spcBef>
              <a:spcAft>
                <a:spcPts val="600"/>
              </a:spcAft>
            </a:pPr>
            <a:r>
              <a:rPr lang="en-US" sz="2600" dirty="0"/>
              <a:t>Section 5.1 – General Orders</a:t>
            </a:r>
          </a:p>
          <a:p>
            <a:pPr marL="690563" lvl="1" indent="-347663">
              <a:lnSpc>
                <a:spcPct val="95000"/>
              </a:lnSpc>
              <a:spcBef>
                <a:spcPts val="0"/>
              </a:spcBef>
              <a:spcAft>
                <a:spcPts val="600"/>
              </a:spcAft>
            </a:pPr>
            <a:r>
              <a:rPr lang="en-US" sz="2400" i="0" dirty="0">
                <a:solidFill>
                  <a:schemeClr val="tx1"/>
                </a:solidFill>
                <a:latin typeface="+mn-lt"/>
              </a:rPr>
              <a:t>Irrigated Lands Regulatory Program – Summary included</a:t>
            </a:r>
          </a:p>
          <a:p>
            <a:pPr marL="690563" lvl="1" indent="-347663">
              <a:lnSpc>
                <a:spcPct val="95000"/>
              </a:lnSpc>
              <a:spcBef>
                <a:spcPts val="0"/>
              </a:spcBef>
              <a:spcAft>
                <a:spcPts val="600"/>
              </a:spcAft>
            </a:pPr>
            <a:r>
              <a:rPr lang="en-US" sz="2400" i="0" dirty="0">
                <a:solidFill>
                  <a:schemeClr val="tx1"/>
                </a:solidFill>
                <a:latin typeface="+mn-lt"/>
              </a:rPr>
              <a:t>Dairy Program – Summary included</a:t>
            </a:r>
          </a:p>
          <a:p>
            <a:pPr marL="690563" lvl="1" indent="-347663">
              <a:lnSpc>
                <a:spcPct val="95000"/>
              </a:lnSpc>
              <a:spcBef>
                <a:spcPts val="0"/>
              </a:spcBef>
              <a:spcAft>
                <a:spcPts val="600"/>
              </a:spcAft>
            </a:pPr>
            <a:r>
              <a:rPr lang="en-US" sz="2400" i="0" dirty="0">
                <a:solidFill>
                  <a:schemeClr val="tx1"/>
                </a:solidFill>
                <a:latin typeface="+mn-lt"/>
              </a:rPr>
              <a:t>Confined Bovine Feeding Operations – not included at this time</a:t>
            </a:r>
          </a:p>
          <a:p>
            <a:pPr marL="690563" lvl="1" indent="-347663">
              <a:lnSpc>
                <a:spcPct val="95000"/>
              </a:lnSpc>
              <a:spcBef>
                <a:spcPts val="0"/>
              </a:spcBef>
              <a:spcAft>
                <a:spcPts val="1200"/>
              </a:spcAft>
            </a:pPr>
            <a:r>
              <a:rPr lang="en-US" sz="2400" i="0" dirty="0">
                <a:solidFill>
                  <a:schemeClr val="tx1"/>
                </a:solidFill>
                <a:latin typeface="+mn-lt"/>
              </a:rPr>
              <a:t>Poultry Program – Not included at this time</a:t>
            </a:r>
            <a:endParaRPr lang="en-US" sz="2400" dirty="0">
              <a:solidFill>
                <a:schemeClr val="tx1"/>
              </a:solidFill>
              <a:latin typeface="+mn-lt"/>
            </a:endParaRPr>
          </a:p>
          <a:p>
            <a:pPr marL="339725" indent="-339725">
              <a:lnSpc>
                <a:spcPct val="95000"/>
              </a:lnSpc>
              <a:spcBef>
                <a:spcPts val="0"/>
              </a:spcBef>
              <a:spcAft>
                <a:spcPts val="600"/>
              </a:spcAft>
            </a:pPr>
            <a:r>
              <a:rPr lang="en-US" sz="2600" dirty="0"/>
              <a:t>Section 5.2 – Individual Permitted Dischargers</a:t>
            </a:r>
          </a:p>
          <a:p>
            <a:pPr marL="690563" lvl="1" indent="-347663">
              <a:lnSpc>
                <a:spcPct val="95000"/>
              </a:lnSpc>
              <a:spcBef>
                <a:spcPts val="0"/>
              </a:spcBef>
              <a:spcAft>
                <a:spcPts val="600"/>
              </a:spcAft>
            </a:pPr>
            <a:r>
              <a:rPr lang="en-US" sz="2400" i="0" dirty="0">
                <a:solidFill>
                  <a:schemeClr val="tx1"/>
                </a:solidFill>
                <a:latin typeface="+mn-lt"/>
              </a:rPr>
              <a:t>Subsections to provide information for individual dischargers – none included at this time</a:t>
            </a:r>
          </a:p>
          <a:p>
            <a:pPr marL="0" indent="0">
              <a:lnSpc>
                <a:spcPct val="95000"/>
              </a:lnSpc>
              <a:spcBef>
                <a:spcPts val="0"/>
              </a:spcBef>
              <a:spcAft>
                <a:spcPts val="600"/>
              </a:spcAft>
              <a:buNone/>
            </a:pPr>
            <a:endParaRPr lang="en-US" sz="2400" dirty="0"/>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584789" y="6492875"/>
            <a:ext cx="2743200" cy="365125"/>
          </a:xfrm>
        </p:spPr>
        <p:txBody>
          <a:bodyPr/>
          <a:lstStyle/>
          <a:p>
            <a:pPr>
              <a:defRPr/>
            </a:pPr>
            <a:fld id="{AB56FA1F-4285-4E50-A485-5E78E5435670}" type="datetime1">
              <a:rPr lang="en-US" sz="1000" smtClean="0"/>
              <a:t>11/11/2019</a:t>
            </a:fld>
            <a:endParaRPr lang="en-US" sz="100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a:xfrm>
            <a:off x="8803758" y="6457014"/>
            <a:ext cx="2743200" cy="365125"/>
          </a:xfrm>
        </p:spPr>
        <p:txBody>
          <a:bodyPr/>
          <a:lstStyle/>
          <a:p>
            <a:pPr>
              <a:defRPr/>
            </a:pPr>
            <a:fld id="{22929561-4164-4E95-AEB3-8F5D96963C79}" type="slidenum">
              <a:rPr lang="en-US" sz="1000" smtClean="0">
                <a:solidFill>
                  <a:schemeClr val="bg1">
                    <a:lumMod val="65000"/>
                  </a:schemeClr>
                </a:solidFill>
              </a:rPr>
              <a:pPr>
                <a:defRPr/>
              </a:pPr>
              <a:t>17</a:t>
            </a:fld>
            <a:endParaRPr lang="en-US" sz="1000" dirty="0">
              <a:solidFill>
                <a:schemeClr val="bg1">
                  <a:lumMod val="65000"/>
                </a:schemeClr>
              </a:solidFill>
            </a:endParaRPr>
          </a:p>
        </p:txBody>
      </p:sp>
      <p:sp>
        <p:nvSpPr>
          <p:cNvPr id="10" name="Title 1">
            <a:extLst>
              <a:ext uri="{FF2B5EF4-FFF2-40B4-BE49-F238E27FC236}">
                <a16:creationId xmlns:a16="http://schemas.microsoft.com/office/drawing/2014/main" id="{034036E1-64F2-4573-A9CA-F5C049FCFB3A}"/>
              </a:ext>
            </a:extLst>
          </p:cNvPr>
          <p:cNvSpPr txBox="1">
            <a:spLocks/>
          </p:cNvSpPr>
          <p:nvPr/>
        </p:nvSpPr>
        <p:spPr>
          <a:xfrm>
            <a:off x="906871" y="332296"/>
            <a:ext cx="10446929" cy="1211918"/>
          </a:xfrm>
          <a:prstGeom prst="rect">
            <a:avLst/>
          </a:prstGeom>
        </p:spPr>
        <p:txBody>
          <a:bodyPr vert="horz" lIns="91440" tIns="45720" rIns="91440" bIns="45720" rtlCol="0" anchor="ctr">
            <a:noAutofit/>
          </a:bodyPr>
          <a:lstStyle>
            <a:lvl1pPr algn="l" rtl="0" eaLnBrk="1" fontAlgn="base" hangingPunct="1">
              <a:lnSpc>
                <a:spcPct val="90000"/>
              </a:lnSpc>
              <a:spcBef>
                <a:spcPct val="0"/>
              </a:spcBef>
              <a:spcAft>
                <a:spcPct val="0"/>
              </a:spcAft>
              <a:defRPr sz="2700" kern="1200" cap="all">
                <a:solidFill>
                  <a:schemeClr val="bg1"/>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a:lstStyle>
          <a:p>
            <a:pPr defTabSz="914400">
              <a:lnSpc>
                <a:spcPct val="95000"/>
              </a:lnSpc>
            </a:pPr>
            <a:r>
              <a:rPr lang="en-US" sz="3200" dirty="0"/>
              <a:t>Section 5. Nitrate Management - Highlights</a:t>
            </a:r>
          </a:p>
        </p:txBody>
      </p:sp>
    </p:spTree>
    <p:extLst>
      <p:ext uri="{BB962C8B-B14F-4D97-AF65-F5344CB8AC3E}">
        <p14:creationId xmlns:p14="http://schemas.microsoft.com/office/powerpoint/2010/main" val="195302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584789" y="1644871"/>
            <a:ext cx="10962169" cy="4711486"/>
          </a:xfrm>
        </p:spPr>
        <p:txBody>
          <a:bodyPr/>
          <a:lstStyle/>
          <a:p>
            <a:pPr marL="339725" indent="-339725">
              <a:lnSpc>
                <a:spcPct val="95000"/>
              </a:lnSpc>
              <a:spcBef>
                <a:spcPts val="0"/>
              </a:spcBef>
              <a:spcAft>
                <a:spcPts val="600"/>
              </a:spcAft>
            </a:pPr>
            <a:r>
              <a:rPr lang="en-US" sz="2600" dirty="0"/>
              <a:t>Full Early Action Plan is incorporated into the Proposal as Attachment H</a:t>
            </a:r>
          </a:p>
          <a:p>
            <a:pPr marL="339725" indent="-339725">
              <a:lnSpc>
                <a:spcPct val="95000"/>
              </a:lnSpc>
              <a:spcBef>
                <a:spcPts val="0"/>
              </a:spcBef>
              <a:spcAft>
                <a:spcPts val="600"/>
              </a:spcAft>
            </a:pPr>
            <a:r>
              <a:rPr lang="en-US" sz="2600" dirty="0"/>
              <a:t>Purpose of Section 6 is to provide a high level summary of the Early Action Plan content:</a:t>
            </a:r>
          </a:p>
          <a:p>
            <a:pPr marL="690563" lvl="1" indent="-347663">
              <a:lnSpc>
                <a:spcPct val="95000"/>
              </a:lnSpc>
              <a:spcBef>
                <a:spcPts val="0"/>
              </a:spcBef>
              <a:spcAft>
                <a:spcPts val="600"/>
              </a:spcAft>
            </a:pPr>
            <a:r>
              <a:rPr lang="en-US" sz="2400" i="0" dirty="0">
                <a:solidFill>
                  <a:schemeClr val="tx1"/>
                </a:solidFill>
                <a:latin typeface="+mn-lt"/>
              </a:rPr>
              <a:t>Development Approach </a:t>
            </a:r>
          </a:p>
          <a:p>
            <a:pPr marL="1031875" lvl="2" indent="-346075">
              <a:lnSpc>
                <a:spcPct val="95000"/>
              </a:lnSpc>
              <a:spcBef>
                <a:spcPts val="0"/>
              </a:spcBef>
              <a:spcAft>
                <a:spcPts val="600"/>
              </a:spcAft>
              <a:buFont typeface="Wingdings" panose="05000000000000000000" pitchFamily="2" charset="2"/>
              <a:buChar char="§"/>
            </a:pPr>
            <a:r>
              <a:rPr lang="en-US" sz="2200" dirty="0">
                <a:solidFill>
                  <a:schemeClr val="tx1"/>
                </a:solidFill>
                <a:latin typeface="+mn-lt"/>
              </a:rPr>
              <a:t>Identification of nitrate-impacted areas</a:t>
            </a:r>
          </a:p>
          <a:p>
            <a:pPr marL="1031875" lvl="2" indent="-346075">
              <a:lnSpc>
                <a:spcPct val="95000"/>
              </a:lnSpc>
              <a:spcBef>
                <a:spcPts val="0"/>
              </a:spcBef>
              <a:spcAft>
                <a:spcPts val="600"/>
              </a:spcAft>
              <a:buFont typeface="Wingdings" panose="05000000000000000000" pitchFamily="2" charset="2"/>
              <a:buChar char="§"/>
            </a:pPr>
            <a:r>
              <a:rPr lang="en-US" sz="2200" dirty="0">
                <a:solidFill>
                  <a:schemeClr val="tx1"/>
                </a:solidFill>
                <a:latin typeface="+mn-lt"/>
              </a:rPr>
              <a:t>Community outreach</a:t>
            </a:r>
          </a:p>
          <a:p>
            <a:pPr marL="690563" lvl="1" indent="-347663">
              <a:lnSpc>
                <a:spcPct val="95000"/>
              </a:lnSpc>
              <a:spcBef>
                <a:spcPts val="0"/>
              </a:spcBef>
              <a:spcAft>
                <a:spcPts val="600"/>
              </a:spcAft>
            </a:pPr>
            <a:r>
              <a:rPr lang="en-US" sz="2400" i="0" dirty="0">
                <a:solidFill>
                  <a:schemeClr val="tx1"/>
                </a:solidFill>
                <a:latin typeface="+mn-lt"/>
              </a:rPr>
              <a:t>Key Early Action Plan Elements – Bulleted summary of Early Action Plan components</a:t>
            </a:r>
          </a:p>
          <a:p>
            <a:pPr marL="690563" lvl="1" indent="-347663">
              <a:lnSpc>
                <a:spcPct val="95000"/>
              </a:lnSpc>
              <a:spcBef>
                <a:spcPts val="0"/>
              </a:spcBef>
              <a:spcAft>
                <a:spcPts val="600"/>
              </a:spcAft>
            </a:pPr>
            <a:r>
              <a:rPr lang="en-US" sz="2400" i="0" dirty="0">
                <a:solidFill>
                  <a:schemeClr val="tx1"/>
                </a:solidFill>
                <a:latin typeface="+mn-lt"/>
              </a:rPr>
              <a:t>Schedule for Implementation – Table 6-1 from Early Action Plan</a:t>
            </a:r>
          </a:p>
          <a:p>
            <a:pPr marL="690563" lvl="1" indent="-347663">
              <a:lnSpc>
                <a:spcPct val="95000"/>
              </a:lnSpc>
              <a:spcBef>
                <a:spcPts val="0"/>
              </a:spcBef>
              <a:spcAft>
                <a:spcPts val="600"/>
              </a:spcAft>
            </a:pPr>
            <a:r>
              <a:rPr lang="en-US" sz="2400" i="0" dirty="0">
                <a:solidFill>
                  <a:schemeClr val="tx1"/>
                </a:solidFill>
                <a:latin typeface="+mn-lt"/>
              </a:rPr>
              <a:t>Early Action Plan Implementation Period</a:t>
            </a:r>
          </a:p>
          <a:p>
            <a:pPr marL="0" indent="0">
              <a:lnSpc>
                <a:spcPct val="95000"/>
              </a:lnSpc>
              <a:spcBef>
                <a:spcPts val="0"/>
              </a:spcBef>
              <a:spcAft>
                <a:spcPts val="600"/>
              </a:spcAft>
              <a:buNone/>
            </a:pPr>
            <a:endParaRPr lang="en-US" sz="2400" dirty="0"/>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584789" y="6492875"/>
            <a:ext cx="2743200" cy="365125"/>
          </a:xfrm>
        </p:spPr>
        <p:txBody>
          <a:bodyPr/>
          <a:lstStyle/>
          <a:p>
            <a:pPr>
              <a:defRPr/>
            </a:pPr>
            <a:fld id="{3660B67B-1D3F-4ABB-8342-6D2E929347F1}" type="datetime1">
              <a:rPr lang="en-US" sz="1000" smtClean="0"/>
              <a:t>11/11/2019</a:t>
            </a:fld>
            <a:endParaRPr lang="en-US" sz="100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a:xfrm>
            <a:off x="8803758" y="6465734"/>
            <a:ext cx="2743200" cy="365125"/>
          </a:xfrm>
        </p:spPr>
        <p:txBody>
          <a:bodyPr/>
          <a:lstStyle/>
          <a:p>
            <a:pPr>
              <a:defRPr/>
            </a:pPr>
            <a:fld id="{22929561-4164-4E95-AEB3-8F5D96963C79}" type="slidenum">
              <a:rPr lang="en-US" sz="1000" smtClean="0">
                <a:solidFill>
                  <a:schemeClr val="bg1">
                    <a:lumMod val="65000"/>
                  </a:schemeClr>
                </a:solidFill>
              </a:rPr>
              <a:pPr>
                <a:defRPr/>
              </a:pPr>
              <a:t>18</a:t>
            </a:fld>
            <a:endParaRPr lang="en-US" sz="1000" dirty="0">
              <a:solidFill>
                <a:schemeClr val="bg1">
                  <a:lumMod val="65000"/>
                </a:schemeClr>
              </a:solidFill>
            </a:endParaRPr>
          </a:p>
        </p:txBody>
      </p:sp>
      <p:sp>
        <p:nvSpPr>
          <p:cNvPr id="10" name="Title 1">
            <a:extLst>
              <a:ext uri="{FF2B5EF4-FFF2-40B4-BE49-F238E27FC236}">
                <a16:creationId xmlns:a16="http://schemas.microsoft.com/office/drawing/2014/main" id="{034036E1-64F2-4573-A9CA-F5C049FCFB3A}"/>
              </a:ext>
            </a:extLst>
          </p:cNvPr>
          <p:cNvSpPr txBox="1">
            <a:spLocks/>
          </p:cNvSpPr>
          <p:nvPr/>
        </p:nvSpPr>
        <p:spPr>
          <a:xfrm>
            <a:off x="906871" y="332296"/>
            <a:ext cx="10446929" cy="1211918"/>
          </a:xfrm>
          <a:prstGeom prst="rect">
            <a:avLst/>
          </a:prstGeom>
        </p:spPr>
        <p:txBody>
          <a:bodyPr vert="horz" lIns="91440" tIns="45720" rIns="91440" bIns="45720" rtlCol="0" anchor="ctr">
            <a:noAutofit/>
          </a:bodyPr>
          <a:lstStyle>
            <a:lvl1pPr algn="l" rtl="0" eaLnBrk="1" fontAlgn="base" hangingPunct="1">
              <a:lnSpc>
                <a:spcPct val="90000"/>
              </a:lnSpc>
              <a:spcBef>
                <a:spcPct val="0"/>
              </a:spcBef>
              <a:spcAft>
                <a:spcPct val="0"/>
              </a:spcAft>
              <a:defRPr sz="2700" kern="1200" cap="all">
                <a:solidFill>
                  <a:schemeClr val="bg1"/>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a:lstStyle>
          <a:p>
            <a:pPr defTabSz="914400">
              <a:lnSpc>
                <a:spcPct val="95000"/>
              </a:lnSpc>
            </a:pPr>
            <a:r>
              <a:rPr lang="en-US" sz="3200" dirty="0"/>
              <a:t>Section 6. Early Action Plan Development - Highlights</a:t>
            </a:r>
          </a:p>
        </p:txBody>
      </p:sp>
    </p:spTree>
    <p:extLst>
      <p:ext uri="{BB962C8B-B14F-4D97-AF65-F5344CB8AC3E}">
        <p14:creationId xmlns:p14="http://schemas.microsoft.com/office/powerpoint/2010/main" val="507348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A36239-595C-4BF7-A82F-0E8C7F8E2727}"/>
              </a:ext>
            </a:extLst>
          </p:cNvPr>
          <p:cNvSpPr>
            <a:spLocks noGrp="1"/>
          </p:cNvSpPr>
          <p:nvPr>
            <p:ph idx="1"/>
          </p:nvPr>
        </p:nvSpPr>
        <p:spPr>
          <a:xfrm>
            <a:off x="614915" y="1581074"/>
            <a:ext cx="11165959" cy="5140408"/>
          </a:xfrm>
        </p:spPr>
        <p:txBody>
          <a:bodyPr/>
          <a:lstStyle/>
          <a:p>
            <a:pPr marL="339725" indent="-339725">
              <a:lnSpc>
                <a:spcPct val="95000"/>
              </a:lnSpc>
              <a:spcBef>
                <a:spcPts val="0"/>
              </a:spcBef>
              <a:spcAft>
                <a:spcPts val="600"/>
              </a:spcAft>
            </a:pPr>
            <a:r>
              <a:rPr lang="en-US" sz="2600" dirty="0"/>
              <a:t>Identification of Additional Participants</a:t>
            </a:r>
          </a:p>
          <a:p>
            <a:pPr marL="690563" lvl="1" indent="-347663">
              <a:lnSpc>
                <a:spcPct val="95000"/>
              </a:lnSpc>
              <a:spcBef>
                <a:spcPts val="0"/>
              </a:spcBef>
              <a:spcAft>
                <a:spcPts val="600"/>
              </a:spcAft>
            </a:pPr>
            <a:r>
              <a:rPr lang="en-US" sz="2400" i="0" dirty="0">
                <a:solidFill>
                  <a:schemeClr val="tx1"/>
                </a:solidFill>
                <a:latin typeface="+mn-lt"/>
              </a:rPr>
              <a:t>Also addresses withdrawal of any participants</a:t>
            </a:r>
          </a:p>
          <a:p>
            <a:pPr marL="339725" indent="-339725">
              <a:lnSpc>
                <a:spcPct val="95000"/>
              </a:lnSpc>
              <a:spcBef>
                <a:spcPts val="0"/>
              </a:spcBef>
              <a:spcAft>
                <a:spcPts val="600"/>
              </a:spcAft>
            </a:pPr>
            <a:r>
              <a:rPr lang="en-US" sz="2600" dirty="0"/>
              <a:t>Non-Discharger Participation</a:t>
            </a:r>
          </a:p>
          <a:p>
            <a:pPr marL="339725" indent="-339725">
              <a:lnSpc>
                <a:spcPct val="95000"/>
              </a:lnSpc>
              <a:spcBef>
                <a:spcPts val="0"/>
              </a:spcBef>
              <a:spcAft>
                <a:spcPts val="600"/>
              </a:spcAft>
            </a:pPr>
            <a:r>
              <a:rPr lang="en-US" sz="2600" dirty="0"/>
              <a:t>Boundary Refinement</a:t>
            </a:r>
          </a:p>
          <a:p>
            <a:pPr marL="339725" indent="-339725">
              <a:lnSpc>
                <a:spcPct val="95000"/>
              </a:lnSpc>
              <a:spcBef>
                <a:spcPts val="0"/>
              </a:spcBef>
              <a:spcAft>
                <a:spcPts val="600"/>
              </a:spcAft>
            </a:pPr>
            <a:r>
              <a:rPr lang="en-US" sz="2600" dirty="0"/>
              <a:t>Groundwater Assessment Updates</a:t>
            </a:r>
          </a:p>
          <a:p>
            <a:pPr marL="339725" indent="-339725">
              <a:lnSpc>
                <a:spcPct val="95000"/>
              </a:lnSpc>
              <a:spcBef>
                <a:spcPts val="0"/>
              </a:spcBef>
              <a:spcAft>
                <a:spcPts val="600"/>
              </a:spcAft>
            </a:pPr>
            <a:r>
              <a:rPr lang="en-US" sz="2600" dirty="0"/>
              <a:t>Management Zone Governance and Funding (Placeholder)</a:t>
            </a:r>
          </a:p>
          <a:p>
            <a:pPr marL="690563" lvl="1" indent="-347663">
              <a:lnSpc>
                <a:spcPct val="95000"/>
              </a:lnSpc>
              <a:spcBef>
                <a:spcPts val="0"/>
              </a:spcBef>
              <a:spcAft>
                <a:spcPts val="600"/>
              </a:spcAft>
            </a:pPr>
            <a:r>
              <a:rPr lang="en-US" sz="2400" i="0" dirty="0">
                <a:solidFill>
                  <a:schemeClr val="tx1"/>
                </a:solidFill>
                <a:latin typeface="+mn-lt"/>
              </a:rPr>
              <a:t>Description of existing governance/funding at time of submittal of preliminary proposal including funding mechanism for Early Action Plan</a:t>
            </a:r>
          </a:p>
          <a:p>
            <a:pPr marL="690563" lvl="1" indent="-347663">
              <a:lnSpc>
                <a:spcPct val="95000"/>
              </a:lnSpc>
              <a:spcBef>
                <a:spcPts val="0"/>
              </a:spcBef>
              <a:spcAft>
                <a:spcPts val="600"/>
              </a:spcAft>
            </a:pPr>
            <a:r>
              <a:rPr lang="en-US" sz="2400" i="0" dirty="0">
                <a:solidFill>
                  <a:schemeClr val="tx1"/>
                </a:solidFill>
                <a:latin typeface="+mn-lt"/>
              </a:rPr>
              <a:t>Discussion of activities/timeline to establish governance/funding for final proposal</a:t>
            </a:r>
          </a:p>
          <a:p>
            <a:pPr marL="339725" indent="-339725">
              <a:lnSpc>
                <a:spcPct val="95000"/>
              </a:lnSpc>
              <a:spcBef>
                <a:spcPts val="0"/>
              </a:spcBef>
              <a:spcAft>
                <a:spcPts val="600"/>
              </a:spcAft>
            </a:pPr>
            <a:r>
              <a:rPr lang="en-US" sz="2600" dirty="0"/>
              <a:t>Submittal of Deliverables – Schedule to submit Final Management Zone Proposal and Management Zone Implementation Plan</a:t>
            </a:r>
          </a:p>
        </p:txBody>
      </p:sp>
      <p:sp>
        <p:nvSpPr>
          <p:cNvPr id="4" name="Date Placeholder 3">
            <a:extLst>
              <a:ext uri="{FF2B5EF4-FFF2-40B4-BE49-F238E27FC236}">
                <a16:creationId xmlns:a16="http://schemas.microsoft.com/office/drawing/2014/main" id="{94594451-F4D1-41A0-B12A-FA51E7E170DD}"/>
              </a:ext>
            </a:extLst>
          </p:cNvPr>
          <p:cNvSpPr>
            <a:spLocks noGrp="1"/>
          </p:cNvSpPr>
          <p:nvPr>
            <p:ph type="dt" sz="half" idx="10"/>
          </p:nvPr>
        </p:nvSpPr>
        <p:spPr>
          <a:xfrm>
            <a:off x="614915" y="6490962"/>
            <a:ext cx="2743200" cy="365125"/>
          </a:xfrm>
        </p:spPr>
        <p:txBody>
          <a:bodyPr/>
          <a:lstStyle/>
          <a:p>
            <a:pPr>
              <a:defRPr/>
            </a:pPr>
            <a:fld id="{5004AA01-AF3E-4B76-BAB4-9C4DBC77C1BE}" type="datetime1">
              <a:rPr lang="en-US" sz="1000" smtClean="0"/>
              <a:t>11/11/2019</a:t>
            </a:fld>
            <a:endParaRPr lang="en-US" sz="1000"/>
          </a:p>
        </p:txBody>
      </p:sp>
      <p:sp>
        <p:nvSpPr>
          <p:cNvPr id="5" name="Slide Number Placeholder 4">
            <a:extLst>
              <a:ext uri="{FF2B5EF4-FFF2-40B4-BE49-F238E27FC236}">
                <a16:creationId xmlns:a16="http://schemas.microsoft.com/office/drawing/2014/main" id="{BA0F1761-AC0E-4A13-A6FF-24797F026B9F}"/>
              </a:ext>
            </a:extLst>
          </p:cNvPr>
          <p:cNvSpPr>
            <a:spLocks noGrp="1"/>
          </p:cNvSpPr>
          <p:nvPr>
            <p:ph type="sldNum" sz="quarter" idx="12"/>
          </p:nvPr>
        </p:nvSpPr>
        <p:spPr>
          <a:xfrm>
            <a:off x="8833885" y="6423659"/>
            <a:ext cx="2743200" cy="365125"/>
          </a:xfrm>
        </p:spPr>
        <p:txBody>
          <a:bodyPr/>
          <a:lstStyle/>
          <a:p>
            <a:pPr>
              <a:defRPr/>
            </a:pPr>
            <a:fld id="{22929561-4164-4E95-AEB3-8F5D96963C79}" type="slidenum">
              <a:rPr lang="en-US" sz="1000" smtClean="0">
                <a:solidFill>
                  <a:schemeClr val="bg1">
                    <a:lumMod val="65000"/>
                  </a:schemeClr>
                </a:solidFill>
              </a:rPr>
              <a:pPr>
                <a:defRPr/>
              </a:pPr>
              <a:t>19</a:t>
            </a:fld>
            <a:endParaRPr lang="en-US" sz="1000" dirty="0">
              <a:solidFill>
                <a:schemeClr val="bg1">
                  <a:lumMod val="65000"/>
                </a:schemeClr>
              </a:solidFill>
            </a:endParaRPr>
          </a:p>
        </p:txBody>
      </p:sp>
      <p:sp>
        <p:nvSpPr>
          <p:cNvPr id="10" name="Title 1">
            <a:extLst>
              <a:ext uri="{FF2B5EF4-FFF2-40B4-BE49-F238E27FC236}">
                <a16:creationId xmlns:a16="http://schemas.microsoft.com/office/drawing/2014/main" id="{034036E1-64F2-4573-A9CA-F5C049FCFB3A}"/>
              </a:ext>
            </a:extLst>
          </p:cNvPr>
          <p:cNvSpPr txBox="1">
            <a:spLocks/>
          </p:cNvSpPr>
          <p:nvPr/>
        </p:nvSpPr>
        <p:spPr>
          <a:xfrm>
            <a:off x="838200" y="136518"/>
            <a:ext cx="10515600" cy="1211918"/>
          </a:xfrm>
          <a:prstGeom prst="rect">
            <a:avLst/>
          </a:prstGeom>
        </p:spPr>
        <p:txBody>
          <a:bodyPr vert="horz" lIns="91440" tIns="45720" rIns="91440" bIns="45720" rtlCol="0" anchor="ctr">
            <a:noAutofit/>
          </a:bodyPr>
          <a:lstStyle>
            <a:lvl1pPr algn="l" rtl="0" eaLnBrk="1" fontAlgn="base" hangingPunct="1">
              <a:lnSpc>
                <a:spcPct val="90000"/>
              </a:lnSpc>
              <a:spcBef>
                <a:spcPct val="0"/>
              </a:spcBef>
              <a:spcAft>
                <a:spcPct val="0"/>
              </a:spcAft>
              <a:defRPr sz="2700" kern="1200" cap="all">
                <a:solidFill>
                  <a:schemeClr val="bg1"/>
                </a:solidFill>
                <a:latin typeface="Arial Narrow" panose="020B060602020203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accent2"/>
                </a:solidFill>
                <a:latin typeface="Arial Narrow" panose="020B0606020202030204" pitchFamily="34" charset="0"/>
                <a:cs typeface="Arial" panose="020B0604020202020204" pitchFamily="34" charset="0"/>
              </a:defRPr>
            </a:lvl9pPr>
          </a:lstStyle>
          <a:p>
            <a:pPr defTabSz="914400">
              <a:lnSpc>
                <a:spcPct val="95000"/>
              </a:lnSpc>
            </a:pPr>
            <a:r>
              <a:rPr lang="en-US" sz="3200" dirty="0"/>
              <a:t>Section 7. Plan to Finalize Management Zone Proposal - Highlights</a:t>
            </a:r>
          </a:p>
        </p:txBody>
      </p:sp>
    </p:spTree>
    <p:extLst>
      <p:ext uri="{BB962C8B-B14F-4D97-AF65-F5344CB8AC3E}">
        <p14:creationId xmlns:p14="http://schemas.microsoft.com/office/powerpoint/2010/main" val="156313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C322-D56A-4020-A797-A11C30212BE5}"/>
              </a:ext>
            </a:extLst>
          </p:cNvPr>
          <p:cNvSpPr>
            <a:spLocks noGrp="1"/>
          </p:cNvSpPr>
          <p:nvPr>
            <p:ph type="title"/>
          </p:nvPr>
        </p:nvSpPr>
        <p:spPr>
          <a:xfrm>
            <a:off x="936726" y="606719"/>
            <a:ext cx="8230215" cy="591287"/>
          </a:xfrm>
        </p:spPr>
        <p:txBody>
          <a:bodyPr/>
          <a:lstStyle/>
          <a:p>
            <a:pPr>
              <a:lnSpc>
                <a:spcPct val="95000"/>
              </a:lnSpc>
            </a:pPr>
            <a:r>
              <a:rPr lang="en-US" sz="3600" dirty="0"/>
              <a:t>Meeting Agenda</a:t>
            </a:r>
          </a:p>
        </p:txBody>
      </p:sp>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556802" y="1563130"/>
            <a:ext cx="10872676" cy="4911213"/>
          </a:xfrm>
        </p:spPr>
        <p:txBody>
          <a:bodyPr/>
          <a:lstStyle/>
          <a:p>
            <a:pPr marL="233363" indent="-233363">
              <a:lnSpc>
                <a:spcPct val="95000"/>
              </a:lnSpc>
              <a:spcBef>
                <a:spcPts val="0"/>
              </a:spcBef>
              <a:spcAft>
                <a:spcPts val="1200"/>
              </a:spcAft>
            </a:pPr>
            <a:r>
              <a:rPr lang="en-US" sz="2600" dirty="0"/>
              <a:t>Introductions</a:t>
            </a:r>
          </a:p>
          <a:p>
            <a:pPr marL="233363" indent="-233363">
              <a:lnSpc>
                <a:spcPct val="95000"/>
              </a:lnSpc>
              <a:spcBef>
                <a:spcPts val="0"/>
              </a:spcBef>
              <a:spcAft>
                <a:spcPts val="1200"/>
              </a:spcAft>
            </a:pPr>
            <a:r>
              <a:rPr lang="en-US" sz="2600" dirty="0"/>
              <a:t>Nitrate Control Program Update</a:t>
            </a:r>
          </a:p>
          <a:p>
            <a:pPr marL="227013" indent="-227013">
              <a:lnSpc>
                <a:spcPct val="95000"/>
              </a:lnSpc>
              <a:spcBef>
                <a:spcPts val="0"/>
              </a:spcBef>
              <a:spcAft>
                <a:spcPts val="1200"/>
              </a:spcAft>
            </a:pPr>
            <a:r>
              <a:rPr lang="en-US" sz="2600" dirty="0"/>
              <a:t>Draft Preliminary Management Zone Proposal</a:t>
            </a:r>
          </a:p>
          <a:p>
            <a:pPr marL="227013" indent="-227013">
              <a:lnSpc>
                <a:spcPct val="95000"/>
              </a:lnSpc>
              <a:spcBef>
                <a:spcPts val="0"/>
              </a:spcBef>
              <a:spcAft>
                <a:spcPts val="1200"/>
              </a:spcAft>
            </a:pPr>
            <a:r>
              <a:rPr lang="en-US" sz="2600" dirty="0"/>
              <a:t>Early Action Plan</a:t>
            </a:r>
          </a:p>
          <a:p>
            <a:pPr marL="227013" indent="-227013">
              <a:lnSpc>
                <a:spcPct val="95000"/>
              </a:lnSpc>
              <a:spcBef>
                <a:spcPts val="0"/>
              </a:spcBef>
              <a:spcAft>
                <a:spcPts val="1200"/>
              </a:spcAft>
            </a:pPr>
            <a:r>
              <a:rPr lang="en-US" sz="2600" dirty="0"/>
              <a:t>Other Business</a:t>
            </a:r>
          </a:p>
          <a:p>
            <a:pPr marL="227013" indent="-227013">
              <a:lnSpc>
                <a:spcPct val="95000"/>
              </a:lnSpc>
              <a:spcBef>
                <a:spcPts val="0"/>
              </a:spcBef>
              <a:spcAft>
                <a:spcPts val="1200"/>
              </a:spcAft>
            </a:pPr>
            <a:r>
              <a:rPr lang="en-US" sz="2600" dirty="0"/>
              <a:t>Discussion of Next Steps</a:t>
            </a: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525869" y="6474344"/>
            <a:ext cx="2057400" cy="365125"/>
          </a:xfrm>
        </p:spPr>
        <p:txBody>
          <a:bodyPr/>
          <a:lstStyle/>
          <a:p>
            <a:pPr>
              <a:defRPr/>
            </a:pPr>
            <a:fld id="{10B5E98B-4E87-4790-91F5-CE79E2FCFCB3}"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77798" y="6474343"/>
            <a:ext cx="2057400" cy="365125"/>
          </a:xfrm>
        </p:spPr>
        <p:txBody>
          <a:bodyPr/>
          <a:lstStyle/>
          <a:p>
            <a:pPr>
              <a:defRPr/>
            </a:pPr>
            <a:fld id="{22929561-4164-4E95-AEB3-8F5D96963C79}" type="slidenum">
              <a:rPr lang="en-US" sz="1000">
                <a:solidFill>
                  <a:schemeClr val="bg1">
                    <a:lumMod val="65000"/>
                  </a:schemeClr>
                </a:solidFill>
              </a:rPr>
              <a:pPr>
                <a:defRPr/>
              </a:pPr>
              <a:t>2</a:t>
            </a:fld>
            <a:endParaRPr lang="en-US" sz="1000" dirty="0">
              <a:solidFill>
                <a:schemeClr val="bg1">
                  <a:lumMod val="65000"/>
                </a:schemeClr>
              </a:solidFill>
            </a:endParaRPr>
          </a:p>
        </p:txBody>
      </p:sp>
    </p:spTree>
    <p:extLst>
      <p:ext uri="{BB962C8B-B14F-4D97-AF65-F5344CB8AC3E}">
        <p14:creationId xmlns:p14="http://schemas.microsoft.com/office/powerpoint/2010/main" val="1401741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2B0C2-E0C4-42BF-8CC4-C616082380C2}"/>
              </a:ext>
            </a:extLst>
          </p:cNvPr>
          <p:cNvSpPr>
            <a:spLocks noGrp="1"/>
          </p:cNvSpPr>
          <p:nvPr>
            <p:ph type="title"/>
          </p:nvPr>
        </p:nvSpPr>
        <p:spPr>
          <a:xfrm>
            <a:off x="838200" y="223285"/>
            <a:ext cx="10515600" cy="1031748"/>
          </a:xfrm>
        </p:spPr>
        <p:txBody>
          <a:bodyPr/>
          <a:lstStyle/>
          <a:p>
            <a:r>
              <a:rPr lang="en-US" sz="3600" dirty="0"/>
              <a:t>Preliminary Management Zone Proposal – </a:t>
            </a:r>
            <a:br>
              <a:rPr lang="en-US" sz="3600" dirty="0"/>
            </a:br>
            <a:r>
              <a:rPr lang="en-US" sz="3600" dirty="0"/>
              <a:t>Next Steps</a:t>
            </a:r>
          </a:p>
        </p:txBody>
      </p:sp>
      <p:sp>
        <p:nvSpPr>
          <p:cNvPr id="3" name="Content Placeholder 2">
            <a:extLst>
              <a:ext uri="{FF2B5EF4-FFF2-40B4-BE49-F238E27FC236}">
                <a16:creationId xmlns:a16="http://schemas.microsoft.com/office/drawing/2014/main" id="{B992CEFB-7EAA-42FB-8BE1-AA6FFB76C610}"/>
              </a:ext>
            </a:extLst>
          </p:cNvPr>
          <p:cNvSpPr>
            <a:spLocks noGrp="1"/>
          </p:cNvSpPr>
          <p:nvPr>
            <p:ph idx="1"/>
          </p:nvPr>
        </p:nvSpPr>
        <p:spPr>
          <a:xfrm>
            <a:off x="604284" y="1601370"/>
            <a:ext cx="11208487" cy="4916387"/>
          </a:xfrm>
        </p:spPr>
        <p:txBody>
          <a:bodyPr/>
          <a:lstStyle/>
          <a:p>
            <a:pPr marL="339725" indent="-339725">
              <a:lnSpc>
                <a:spcPct val="95000"/>
              </a:lnSpc>
              <a:spcBef>
                <a:spcPts val="0"/>
              </a:spcBef>
              <a:spcAft>
                <a:spcPts val="600"/>
              </a:spcAft>
            </a:pPr>
            <a:r>
              <a:rPr lang="en-US" sz="2400" dirty="0"/>
              <a:t>Please provide any comments by November 25; Focus on the following:</a:t>
            </a:r>
          </a:p>
          <a:p>
            <a:pPr marL="690563" lvl="1" indent="-347663">
              <a:lnSpc>
                <a:spcPct val="95000"/>
              </a:lnSpc>
              <a:spcBef>
                <a:spcPts val="0"/>
              </a:spcBef>
              <a:spcAft>
                <a:spcPts val="600"/>
              </a:spcAft>
            </a:pPr>
            <a:r>
              <a:rPr lang="en-US" sz="2200" i="0" dirty="0">
                <a:solidFill>
                  <a:schemeClr val="tx1"/>
                </a:solidFill>
                <a:latin typeface="+mn-lt"/>
              </a:rPr>
              <a:t>Proposal Sections 1, 4, 5, and 7</a:t>
            </a:r>
          </a:p>
          <a:p>
            <a:pPr marL="966788" lvl="2" indent="-280988">
              <a:lnSpc>
                <a:spcPct val="95000"/>
              </a:lnSpc>
              <a:spcBef>
                <a:spcPts val="0"/>
              </a:spcBef>
              <a:spcAft>
                <a:spcPts val="600"/>
              </a:spcAft>
              <a:buFont typeface="Wingdings" panose="05000000000000000000" pitchFamily="2" charset="2"/>
              <a:buChar char="§"/>
            </a:pPr>
            <a:r>
              <a:rPr lang="en-US" sz="2200" dirty="0">
                <a:solidFill>
                  <a:schemeClr val="tx1"/>
                </a:solidFill>
                <a:latin typeface="+mn-lt"/>
              </a:rPr>
              <a:t>Sections 2 &amp; 3 have already been through a comment/revision process</a:t>
            </a:r>
          </a:p>
          <a:p>
            <a:pPr marL="966788" lvl="2" indent="-280988">
              <a:lnSpc>
                <a:spcPct val="95000"/>
              </a:lnSpc>
              <a:spcBef>
                <a:spcPts val="0"/>
              </a:spcBef>
              <a:spcAft>
                <a:spcPts val="600"/>
              </a:spcAft>
              <a:buFont typeface="Wingdings" panose="05000000000000000000" pitchFamily="2" charset="2"/>
              <a:buChar char="§"/>
            </a:pPr>
            <a:r>
              <a:rPr lang="en-US" sz="2200" dirty="0">
                <a:solidFill>
                  <a:schemeClr val="tx1"/>
                </a:solidFill>
                <a:latin typeface="+mn-lt"/>
              </a:rPr>
              <a:t>Section 6 – Excerpted from Early Action Plan (Attachment H)</a:t>
            </a:r>
          </a:p>
          <a:p>
            <a:pPr marL="339725" indent="-339725">
              <a:lnSpc>
                <a:spcPct val="95000"/>
              </a:lnSpc>
              <a:spcBef>
                <a:spcPts val="0"/>
              </a:spcBef>
              <a:spcAft>
                <a:spcPts val="600"/>
              </a:spcAft>
            </a:pPr>
            <a:r>
              <a:rPr lang="en-US" sz="2400" dirty="0"/>
              <a:t>Team is preparing templates (guidance) for other Management Zones based on knowledge gained from the two Management Zone Pilot Study projects, e.g., </a:t>
            </a:r>
          </a:p>
          <a:p>
            <a:pPr marL="690563" lvl="1" indent="-347663">
              <a:lnSpc>
                <a:spcPct val="95000"/>
              </a:lnSpc>
              <a:spcBef>
                <a:spcPts val="0"/>
              </a:spcBef>
              <a:spcAft>
                <a:spcPts val="600"/>
              </a:spcAft>
            </a:pPr>
            <a:r>
              <a:rPr lang="en-US" sz="2200" i="0" dirty="0">
                <a:solidFill>
                  <a:schemeClr val="tx1"/>
                </a:solidFill>
                <a:latin typeface="+mn-lt"/>
              </a:rPr>
              <a:t>Management Zone Boundary Delineation</a:t>
            </a:r>
          </a:p>
          <a:p>
            <a:pPr marL="690563" lvl="1" indent="-347663">
              <a:lnSpc>
                <a:spcPct val="95000"/>
              </a:lnSpc>
              <a:spcBef>
                <a:spcPts val="0"/>
              </a:spcBef>
              <a:spcAft>
                <a:spcPts val="600"/>
              </a:spcAft>
            </a:pPr>
            <a:r>
              <a:rPr lang="en-US" sz="2200" i="0" dirty="0">
                <a:solidFill>
                  <a:schemeClr val="tx1"/>
                </a:solidFill>
                <a:latin typeface="+mn-lt"/>
              </a:rPr>
              <a:t>Characterization of Proposed Management Zone</a:t>
            </a:r>
          </a:p>
          <a:p>
            <a:pPr marL="690563" lvl="1" indent="-347663">
              <a:lnSpc>
                <a:spcPct val="95000"/>
              </a:lnSpc>
              <a:spcBef>
                <a:spcPts val="0"/>
              </a:spcBef>
              <a:spcAft>
                <a:spcPts val="600"/>
              </a:spcAft>
            </a:pPr>
            <a:r>
              <a:rPr lang="en-US" sz="2200" i="0" dirty="0">
                <a:solidFill>
                  <a:schemeClr val="tx1"/>
                </a:solidFill>
                <a:latin typeface="+mn-lt"/>
              </a:rPr>
              <a:t>Groundwater Quality Analysis to Identify Potentially Impacted Areas</a:t>
            </a:r>
          </a:p>
          <a:p>
            <a:pPr marL="690563" lvl="1" indent="-347663">
              <a:lnSpc>
                <a:spcPct val="95000"/>
              </a:lnSpc>
              <a:spcBef>
                <a:spcPts val="0"/>
              </a:spcBef>
              <a:spcAft>
                <a:spcPts val="600"/>
              </a:spcAft>
            </a:pPr>
            <a:r>
              <a:rPr lang="en-US" sz="2200" i="0" dirty="0">
                <a:solidFill>
                  <a:schemeClr val="tx1"/>
                </a:solidFill>
                <a:latin typeface="+mn-lt"/>
              </a:rPr>
              <a:t>Early Action Plan Development Approach</a:t>
            </a:r>
          </a:p>
          <a:p>
            <a:pPr marL="690563" lvl="1" indent="-347663">
              <a:lnSpc>
                <a:spcPct val="95000"/>
              </a:lnSpc>
              <a:spcBef>
                <a:spcPts val="0"/>
              </a:spcBef>
              <a:spcAft>
                <a:spcPts val="600"/>
              </a:spcAft>
            </a:pPr>
            <a:r>
              <a:rPr lang="en-US" sz="2200" i="0" dirty="0">
                <a:solidFill>
                  <a:schemeClr val="tx1"/>
                </a:solidFill>
                <a:latin typeface="+mn-lt"/>
              </a:rPr>
              <a:t>Identifying other Permitted Dischargers</a:t>
            </a:r>
          </a:p>
          <a:p>
            <a:pPr marL="690563" lvl="1" indent="-347663">
              <a:lnSpc>
                <a:spcPct val="95000"/>
              </a:lnSpc>
              <a:spcBef>
                <a:spcPts val="0"/>
              </a:spcBef>
              <a:spcAft>
                <a:spcPts val="600"/>
              </a:spcAft>
            </a:pPr>
            <a:r>
              <a:rPr lang="en-US" sz="2200" i="0" dirty="0">
                <a:solidFill>
                  <a:schemeClr val="tx1"/>
                </a:solidFill>
                <a:latin typeface="+mn-lt"/>
              </a:rPr>
              <a:t>Regulatory Requirements</a:t>
            </a:r>
          </a:p>
          <a:p>
            <a:pPr>
              <a:lnSpc>
                <a:spcPct val="95000"/>
              </a:lnSpc>
              <a:spcBef>
                <a:spcPts val="0"/>
              </a:spcBef>
              <a:spcAft>
                <a:spcPts val="600"/>
              </a:spcAft>
            </a:pPr>
            <a:endParaRPr lang="en-US" sz="2400" dirty="0"/>
          </a:p>
          <a:p>
            <a:pPr>
              <a:lnSpc>
                <a:spcPct val="95000"/>
              </a:lnSpc>
              <a:spcBef>
                <a:spcPts val="0"/>
              </a:spcBef>
              <a:spcAft>
                <a:spcPts val="600"/>
              </a:spcAft>
            </a:pPr>
            <a:endParaRPr lang="en-US" sz="2400" dirty="0"/>
          </a:p>
          <a:p>
            <a:pPr>
              <a:lnSpc>
                <a:spcPct val="95000"/>
              </a:lnSpc>
              <a:spcBef>
                <a:spcPts val="0"/>
              </a:spcBef>
              <a:spcAft>
                <a:spcPts val="600"/>
              </a:spcAft>
            </a:pPr>
            <a:endParaRPr lang="en-US" sz="2400" dirty="0"/>
          </a:p>
          <a:p>
            <a:pPr>
              <a:lnSpc>
                <a:spcPct val="95000"/>
              </a:lnSpc>
              <a:spcBef>
                <a:spcPts val="0"/>
              </a:spcBef>
              <a:spcAft>
                <a:spcPts val="600"/>
              </a:spcAft>
            </a:pPr>
            <a:endParaRPr lang="en-US" sz="2400" dirty="0"/>
          </a:p>
        </p:txBody>
      </p:sp>
      <p:sp>
        <p:nvSpPr>
          <p:cNvPr id="4" name="Date Placeholder 3">
            <a:extLst>
              <a:ext uri="{FF2B5EF4-FFF2-40B4-BE49-F238E27FC236}">
                <a16:creationId xmlns:a16="http://schemas.microsoft.com/office/drawing/2014/main" id="{B0938BB9-A3F5-490C-9810-8B8A1599780D}"/>
              </a:ext>
            </a:extLst>
          </p:cNvPr>
          <p:cNvSpPr>
            <a:spLocks noGrp="1"/>
          </p:cNvSpPr>
          <p:nvPr>
            <p:ph type="dt" sz="half" idx="10"/>
          </p:nvPr>
        </p:nvSpPr>
        <p:spPr>
          <a:xfrm>
            <a:off x="604284" y="6452152"/>
            <a:ext cx="2743200" cy="365125"/>
          </a:xfrm>
        </p:spPr>
        <p:txBody>
          <a:bodyPr/>
          <a:lstStyle/>
          <a:p>
            <a:pPr>
              <a:defRPr/>
            </a:pPr>
            <a:fld id="{B91EAA5B-18E4-4CB5-B556-15D2312006E2}"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DA94F4E0-790A-48F3-845E-2FD7220A33A3}"/>
              </a:ext>
            </a:extLst>
          </p:cNvPr>
          <p:cNvSpPr>
            <a:spLocks noGrp="1"/>
          </p:cNvSpPr>
          <p:nvPr>
            <p:ph type="sldNum" sz="quarter" idx="12"/>
          </p:nvPr>
        </p:nvSpPr>
        <p:spPr>
          <a:xfrm>
            <a:off x="8844516" y="6452151"/>
            <a:ext cx="2743200" cy="365125"/>
          </a:xfrm>
        </p:spPr>
        <p:txBody>
          <a:bodyPr/>
          <a:lstStyle/>
          <a:p>
            <a:pPr>
              <a:defRPr/>
            </a:pPr>
            <a:fld id="{22929561-4164-4E95-AEB3-8F5D96963C79}" type="slidenum">
              <a:rPr lang="en-US" sz="1000" smtClean="0">
                <a:solidFill>
                  <a:schemeClr val="bg1">
                    <a:lumMod val="65000"/>
                  </a:schemeClr>
                </a:solidFill>
              </a:rPr>
              <a:pPr>
                <a:defRPr/>
              </a:pPr>
              <a:t>20</a:t>
            </a:fld>
            <a:endParaRPr lang="en-US" sz="1000" dirty="0">
              <a:solidFill>
                <a:schemeClr val="bg1">
                  <a:lumMod val="65000"/>
                </a:schemeClr>
              </a:solidFill>
            </a:endParaRPr>
          </a:p>
        </p:txBody>
      </p:sp>
    </p:spTree>
    <p:extLst>
      <p:ext uri="{BB962C8B-B14F-4D97-AF65-F5344CB8AC3E}">
        <p14:creationId xmlns:p14="http://schemas.microsoft.com/office/powerpoint/2010/main" val="2079443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7101-0DD5-4825-8994-76E6CCE63A40}"/>
              </a:ext>
            </a:extLst>
          </p:cNvPr>
          <p:cNvSpPr>
            <a:spLocks noGrp="1"/>
          </p:cNvSpPr>
          <p:nvPr>
            <p:ph type="title"/>
          </p:nvPr>
        </p:nvSpPr>
        <p:spPr>
          <a:xfrm>
            <a:off x="627432" y="1710196"/>
            <a:ext cx="8009750" cy="2852737"/>
          </a:xfrm>
        </p:spPr>
        <p:txBody>
          <a:bodyPr/>
          <a:lstStyle/>
          <a:p>
            <a:r>
              <a:rPr lang="en-US" sz="3600" dirty="0"/>
              <a:t>Early Action Plan</a:t>
            </a:r>
          </a:p>
        </p:txBody>
      </p:sp>
      <p:sp>
        <p:nvSpPr>
          <p:cNvPr id="3" name="Text Placeholder 2">
            <a:extLst>
              <a:ext uri="{FF2B5EF4-FFF2-40B4-BE49-F238E27FC236}">
                <a16:creationId xmlns:a16="http://schemas.microsoft.com/office/drawing/2014/main" id="{1829A12A-FA68-42E2-BFBA-7FEA75000EC5}"/>
              </a:ext>
            </a:extLst>
          </p:cNvPr>
          <p:cNvSpPr>
            <a:spLocks noGrp="1"/>
          </p:cNvSpPr>
          <p:nvPr>
            <p:ph type="body" idx="1"/>
          </p:nvPr>
        </p:nvSpPr>
        <p:spPr>
          <a:xfrm>
            <a:off x="627432" y="4657556"/>
            <a:ext cx="7886700" cy="859333"/>
          </a:xfrm>
        </p:spPr>
        <p:txBody>
          <a:bodyPr/>
          <a:lstStyle/>
          <a:p>
            <a:pPr marL="1588" lvl="1"/>
            <a:endParaRPr lang="en-US" sz="3200" i="0" dirty="0">
              <a:solidFill>
                <a:schemeClr val="bg1"/>
              </a:solidFill>
              <a:latin typeface="+mn-lt"/>
            </a:endParaRPr>
          </a:p>
        </p:txBody>
      </p:sp>
      <p:sp>
        <p:nvSpPr>
          <p:cNvPr id="4" name="Date Placeholder 3">
            <a:extLst>
              <a:ext uri="{FF2B5EF4-FFF2-40B4-BE49-F238E27FC236}">
                <a16:creationId xmlns:a16="http://schemas.microsoft.com/office/drawing/2014/main" id="{8588053D-ABCF-4AA1-9BC2-331672A6B518}"/>
              </a:ext>
            </a:extLst>
          </p:cNvPr>
          <p:cNvSpPr>
            <a:spLocks noGrp="1"/>
          </p:cNvSpPr>
          <p:nvPr>
            <p:ph type="dt" sz="half" idx="10"/>
          </p:nvPr>
        </p:nvSpPr>
        <p:spPr>
          <a:xfrm>
            <a:off x="627432" y="6454198"/>
            <a:ext cx="2057400" cy="365125"/>
          </a:xfrm>
        </p:spPr>
        <p:txBody>
          <a:bodyPr/>
          <a:lstStyle/>
          <a:p>
            <a:pPr>
              <a:defRPr/>
            </a:pPr>
            <a:fld id="{A3A1E1E3-5B8C-468B-8FA6-3412ABE2D4E7}" type="datetime1">
              <a:rPr lang="en-US" sz="1000" smtClean="0">
                <a:solidFill>
                  <a:schemeClr val="bg1">
                    <a:lumMod val="65000"/>
                  </a:schemeClr>
                </a:solidFill>
                <a:latin typeface="+mn-lt"/>
              </a:rPr>
              <a:t>11/11/2019</a:t>
            </a:fld>
            <a:endParaRPr lang="en-US" sz="1000" dirty="0">
              <a:solidFill>
                <a:schemeClr val="bg1">
                  <a:lumMod val="65000"/>
                </a:schemeClr>
              </a:solidFill>
              <a:latin typeface="+mn-lt"/>
            </a:endParaRPr>
          </a:p>
        </p:txBody>
      </p:sp>
      <p:sp>
        <p:nvSpPr>
          <p:cNvPr id="5" name="Slide Number Placeholder 4">
            <a:extLst>
              <a:ext uri="{FF2B5EF4-FFF2-40B4-BE49-F238E27FC236}">
                <a16:creationId xmlns:a16="http://schemas.microsoft.com/office/drawing/2014/main" id="{0BDC0975-8F32-4BED-B357-5CEC492301A5}"/>
              </a:ext>
            </a:extLst>
          </p:cNvPr>
          <p:cNvSpPr>
            <a:spLocks noGrp="1"/>
          </p:cNvSpPr>
          <p:nvPr>
            <p:ph type="sldNum" sz="quarter" idx="12"/>
          </p:nvPr>
        </p:nvSpPr>
        <p:spPr>
          <a:xfrm>
            <a:off x="9507117" y="6454197"/>
            <a:ext cx="2057400" cy="365125"/>
          </a:xfrm>
        </p:spPr>
        <p:txBody>
          <a:bodyPr/>
          <a:lstStyle/>
          <a:p>
            <a:pPr>
              <a:defRPr/>
            </a:pPr>
            <a:fld id="{0DE8BC96-8ADF-4C8F-ADBF-E52CDF5388CF}" type="slidenum">
              <a:rPr lang="en-US" sz="1000">
                <a:solidFill>
                  <a:schemeClr val="bg1">
                    <a:lumMod val="65000"/>
                  </a:schemeClr>
                </a:solidFill>
                <a:latin typeface="+mn-lt"/>
              </a:rPr>
              <a:pPr>
                <a:defRPr/>
              </a:pPr>
              <a:t>21</a:t>
            </a:fld>
            <a:endParaRPr lang="en-US" sz="1000">
              <a:solidFill>
                <a:schemeClr val="bg1">
                  <a:lumMod val="65000"/>
                </a:schemeClr>
              </a:solidFill>
              <a:latin typeface="+mn-lt"/>
            </a:endParaRPr>
          </a:p>
        </p:txBody>
      </p:sp>
      <p:pic>
        <p:nvPicPr>
          <p:cNvPr id="6" name="Picture 12">
            <a:extLst>
              <a:ext uri="{FF2B5EF4-FFF2-40B4-BE49-F238E27FC236}">
                <a16:creationId xmlns:a16="http://schemas.microsoft.com/office/drawing/2014/main" id="{6C1F8C00-E85B-4A4D-938D-15935C689D82}"/>
              </a:ext>
            </a:extLst>
          </p:cNvPr>
          <p:cNvPicPr>
            <a:picLocks noChangeAspect="1"/>
          </p:cNvPicPr>
          <p:nvPr/>
        </p:nvPicPr>
        <p:blipFill>
          <a:blip r:embed="rId2">
            <a:extLst>
              <a:ext uri="{28A0092B-C50C-407E-A947-70E740481C1C}">
                <a14:useLocalDpi xmlns:a14="http://schemas.microsoft.com/office/drawing/2010/main" val="0"/>
              </a:ext>
            </a:extLst>
          </a:blip>
          <a:srcRect l="2" r="743"/>
          <a:stretch>
            <a:fillRect/>
          </a:stretch>
        </p:blipFill>
        <p:spPr bwMode="auto">
          <a:xfrm>
            <a:off x="8272501" y="398558"/>
            <a:ext cx="1305621"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89C18797-C5EB-496E-981A-24C29710AADA}"/>
              </a:ext>
            </a:extLst>
          </p:cNvPr>
          <p:cNvGrpSpPr>
            <a:grpSpLocks noChangeAspect="1"/>
          </p:cNvGrpSpPr>
          <p:nvPr/>
        </p:nvGrpSpPr>
        <p:grpSpPr>
          <a:xfrm>
            <a:off x="7262037" y="1539174"/>
            <a:ext cx="4302531" cy="2877083"/>
            <a:chOff x="2901950" y="1539878"/>
            <a:chExt cx="7561263" cy="5056185"/>
          </a:xfrm>
        </p:grpSpPr>
        <p:sp>
          <p:nvSpPr>
            <p:cNvPr id="8" name="Oval 7">
              <a:extLst>
                <a:ext uri="{FF2B5EF4-FFF2-40B4-BE49-F238E27FC236}">
                  <a16:creationId xmlns:a16="http://schemas.microsoft.com/office/drawing/2014/main" id="{F936D65B-4D21-4B68-B19C-3A26D210BA3F}"/>
                </a:ext>
              </a:extLst>
            </p:cNvPr>
            <p:cNvSpPr/>
            <p:nvPr/>
          </p:nvSpPr>
          <p:spPr>
            <a:xfrm>
              <a:off x="5738813" y="1871663"/>
              <a:ext cx="4724400" cy="47244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D1924AC1-E3BB-4E5F-ADC6-E94B8A7F4288}"/>
                </a:ext>
              </a:extLst>
            </p:cNvPr>
            <p:cNvSpPr/>
            <p:nvPr/>
          </p:nvSpPr>
          <p:spPr>
            <a:xfrm>
              <a:off x="2901950" y="2057400"/>
              <a:ext cx="2743200" cy="27432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9">
              <a:extLst>
                <a:ext uri="{FF2B5EF4-FFF2-40B4-BE49-F238E27FC236}">
                  <a16:creationId xmlns:a16="http://schemas.microsoft.com/office/drawing/2014/main" id="{1251EAAC-1A38-4FCC-AD39-80EEB127257F}"/>
                </a:ext>
              </a:extLst>
            </p:cNvPr>
            <p:cNvSpPr/>
            <p:nvPr/>
          </p:nvSpPr>
          <p:spPr>
            <a:xfrm>
              <a:off x="4114800" y="4843463"/>
              <a:ext cx="1752600" cy="17526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0">
              <a:extLst>
                <a:ext uri="{FF2B5EF4-FFF2-40B4-BE49-F238E27FC236}">
                  <a16:creationId xmlns:a16="http://schemas.microsoft.com/office/drawing/2014/main" id="{E912EF1C-43DF-42DE-8CD9-9FFAF908F1A4}"/>
                </a:ext>
              </a:extLst>
            </p:cNvPr>
            <p:cNvSpPr/>
            <p:nvPr/>
          </p:nvSpPr>
          <p:spPr>
            <a:xfrm>
              <a:off x="3741738" y="1539878"/>
              <a:ext cx="4953000" cy="4810125"/>
            </a:xfrm>
            <a:prstGeom prst="rect">
              <a:avLst/>
            </a:prstGeom>
            <a:blipFill dpi="0" rotWithShape="1">
              <a:blip r:embed="rId6">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12" name="Picture 11" descr="A close up of a sign&#10;&#10;Description automatically generated">
            <a:extLst>
              <a:ext uri="{FF2B5EF4-FFF2-40B4-BE49-F238E27FC236}">
                <a16:creationId xmlns:a16="http://schemas.microsoft.com/office/drawing/2014/main" id="{1B12A197-CE19-4033-9A2A-8FAD85CE6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9641" y="594614"/>
            <a:ext cx="1971495" cy="523854"/>
          </a:xfrm>
          <a:prstGeom prst="rect">
            <a:avLst/>
          </a:prstGeom>
        </p:spPr>
      </p:pic>
    </p:spTree>
    <p:extLst>
      <p:ext uri="{BB962C8B-B14F-4D97-AF65-F5344CB8AC3E}">
        <p14:creationId xmlns:p14="http://schemas.microsoft.com/office/powerpoint/2010/main" val="90627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C322-D56A-4020-A797-A11C30212BE5}"/>
              </a:ext>
            </a:extLst>
          </p:cNvPr>
          <p:cNvSpPr>
            <a:spLocks noGrp="1"/>
          </p:cNvSpPr>
          <p:nvPr>
            <p:ph type="title"/>
          </p:nvPr>
        </p:nvSpPr>
        <p:spPr>
          <a:xfrm>
            <a:off x="940541" y="650678"/>
            <a:ext cx="9819608" cy="591287"/>
          </a:xfrm>
        </p:spPr>
        <p:txBody>
          <a:bodyPr/>
          <a:lstStyle/>
          <a:p>
            <a:pPr>
              <a:lnSpc>
                <a:spcPct val="95000"/>
              </a:lnSpc>
            </a:pPr>
            <a:r>
              <a:rPr lang="en-US" sz="3600" dirty="0"/>
              <a:t>Revised Draft Early Action Plan – Status</a:t>
            </a:r>
          </a:p>
        </p:txBody>
      </p:sp>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610308" y="1631147"/>
            <a:ext cx="10341227" cy="3164137"/>
          </a:xfrm>
        </p:spPr>
        <p:txBody>
          <a:bodyPr/>
          <a:lstStyle/>
          <a:p>
            <a:pPr marL="339725" indent="-339725">
              <a:lnSpc>
                <a:spcPct val="95000"/>
              </a:lnSpc>
              <a:spcBef>
                <a:spcPts val="0"/>
              </a:spcBef>
              <a:spcAft>
                <a:spcPts val="1000"/>
              </a:spcAft>
            </a:pPr>
            <a:r>
              <a:rPr lang="en-US" sz="2600" dirty="0"/>
              <a:t>Revised Draft based on comments received on July draft</a:t>
            </a:r>
          </a:p>
          <a:p>
            <a:pPr marL="339725" indent="-339725">
              <a:lnSpc>
                <a:spcPct val="95000"/>
              </a:lnSpc>
              <a:spcBef>
                <a:spcPts val="0"/>
              </a:spcBef>
              <a:spcAft>
                <a:spcPts val="1000"/>
              </a:spcAft>
            </a:pPr>
            <a:r>
              <a:rPr lang="en-US" sz="2600" dirty="0"/>
              <a:t>Response to comment summaries provided for both Pilot Study areas for consideration of issues that cross-apply</a:t>
            </a:r>
          </a:p>
          <a:p>
            <a:pPr marL="339725" indent="-339725">
              <a:lnSpc>
                <a:spcPct val="95000"/>
              </a:lnSpc>
              <a:spcBef>
                <a:spcPts val="0"/>
              </a:spcBef>
              <a:spcAft>
                <a:spcPts val="1000"/>
              </a:spcAft>
            </a:pPr>
            <a:r>
              <a:rPr lang="en-US" sz="2600" dirty="0"/>
              <a:t>Revised Draft is the final deliverable under the Management Zone Pilot Study Grant Project – The Early Action Plan can continue to be refined during development of a formal Preliminary Management Zone Proposal</a:t>
            </a:r>
          </a:p>
          <a:p>
            <a:pPr marL="480616" lvl="1" indent="-227013">
              <a:lnSpc>
                <a:spcPct val="95000"/>
              </a:lnSpc>
              <a:spcBef>
                <a:spcPts val="0"/>
              </a:spcBef>
              <a:spcAft>
                <a:spcPts val="800"/>
              </a:spcAft>
            </a:pPr>
            <a:endParaRPr lang="en-US" sz="2400" i="0" dirty="0">
              <a:solidFill>
                <a:schemeClr val="tx1"/>
              </a:solidFill>
            </a:endParaRP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32194" y="6462828"/>
            <a:ext cx="2057400" cy="365125"/>
          </a:xfrm>
        </p:spPr>
        <p:txBody>
          <a:bodyPr/>
          <a:lstStyle/>
          <a:p>
            <a:pPr>
              <a:defRPr/>
            </a:pPr>
            <a:fld id="{3A4EAA9D-FAE3-43BE-9264-962A912CFE1A}" type="datetime1">
              <a:rPr lang="en-US" sz="1000" smtClean="0">
                <a:latin typeface="Calibri" panose="020F0502020204030204"/>
              </a:rPr>
              <a:t>11/11/2019</a:t>
            </a:fld>
            <a:endParaRPr lang="en-US" sz="1000" dirty="0">
              <a:latin typeface="Calibri" panose="020F0502020204030204"/>
            </a:endParaRPr>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02406" y="6461061"/>
            <a:ext cx="2057400" cy="365125"/>
          </a:xfrm>
        </p:spPr>
        <p:txBody>
          <a:bodyPr/>
          <a:lstStyle/>
          <a:p>
            <a:pPr>
              <a:defRPr/>
            </a:pPr>
            <a:fld id="{22929561-4164-4E95-AEB3-8F5D96963C79}" type="slidenum">
              <a:rPr lang="en-US" sz="1000">
                <a:solidFill>
                  <a:schemeClr val="bg1">
                    <a:lumMod val="65000"/>
                  </a:schemeClr>
                </a:solidFill>
                <a:latin typeface="Calibri" panose="020F0502020204030204"/>
              </a:rPr>
              <a:pPr>
                <a:defRPr/>
              </a:pPr>
              <a:t>22</a:t>
            </a:fld>
            <a:endParaRPr lang="en-US" sz="1000" dirty="0">
              <a:solidFill>
                <a:schemeClr val="bg1">
                  <a:lumMod val="65000"/>
                </a:schemeClr>
              </a:solidFill>
              <a:latin typeface="Calibri" panose="020F0502020204030204"/>
            </a:endParaRPr>
          </a:p>
        </p:txBody>
      </p:sp>
    </p:spTree>
    <p:extLst>
      <p:ext uri="{BB962C8B-B14F-4D97-AF65-F5344CB8AC3E}">
        <p14:creationId xmlns:p14="http://schemas.microsoft.com/office/powerpoint/2010/main" val="208174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C322-D56A-4020-A797-A11C30212BE5}"/>
              </a:ext>
            </a:extLst>
          </p:cNvPr>
          <p:cNvSpPr>
            <a:spLocks noGrp="1"/>
          </p:cNvSpPr>
          <p:nvPr>
            <p:ph type="title"/>
          </p:nvPr>
        </p:nvSpPr>
        <p:spPr>
          <a:xfrm>
            <a:off x="935753" y="146211"/>
            <a:ext cx="10320494" cy="1069107"/>
          </a:xfrm>
        </p:spPr>
        <p:txBody>
          <a:bodyPr/>
          <a:lstStyle/>
          <a:p>
            <a:pPr>
              <a:lnSpc>
                <a:spcPct val="95000"/>
              </a:lnSpc>
            </a:pPr>
            <a:r>
              <a:rPr lang="en-US" sz="3600" dirty="0"/>
              <a:t>Revised Draft Early Action Plan – Highlighted Comments</a:t>
            </a:r>
          </a:p>
        </p:txBody>
      </p:sp>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610309" y="1631147"/>
            <a:ext cx="9979714" cy="4911213"/>
          </a:xfrm>
        </p:spPr>
        <p:txBody>
          <a:bodyPr/>
          <a:lstStyle/>
          <a:p>
            <a:pPr marL="321072" indent="-322263">
              <a:lnSpc>
                <a:spcPct val="95000"/>
              </a:lnSpc>
              <a:spcBef>
                <a:spcPts val="0"/>
              </a:spcBef>
              <a:spcAft>
                <a:spcPts val="600"/>
              </a:spcAft>
            </a:pPr>
            <a:r>
              <a:rPr lang="en-US" sz="2400" i="0" dirty="0"/>
              <a:t>Concerns with siting &amp; operatio</a:t>
            </a:r>
            <a:r>
              <a:rPr lang="en-US" sz="2400" dirty="0"/>
              <a:t>n</a:t>
            </a:r>
            <a:r>
              <a:rPr lang="en-US" sz="2400" i="0" dirty="0"/>
              <a:t> of water filling stations</a:t>
            </a:r>
          </a:p>
          <a:p>
            <a:pPr marL="685800" lvl="1" indent="-322263">
              <a:lnSpc>
                <a:spcPct val="95000"/>
              </a:lnSpc>
              <a:spcBef>
                <a:spcPts val="0"/>
              </a:spcBef>
              <a:spcAft>
                <a:spcPts val="600"/>
              </a:spcAft>
            </a:pPr>
            <a:r>
              <a:rPr lang="en-US" sz="2200" i="0" dirty="0">
                <a:solidFill>
                  <a:schemeClr val="tx1"/>
                </a:solidFill>
                <a:latin typeface="+mn-lt"/>
              </a:rPr>
              <a:t>Updated language regarding requirements for filling stations, e.g., coordination with property/land owners, operational considerations (e.g., time, noise, lighting), compensation for water use</a:t>
            </a:r>
          </a:p>
          <a:p>
            <a:pPr marL="321072" indent="-322263">
              <a:lnSpc>
                <a:spcPct val="95000"/>
              </a:lnSpc>
              <a:spcBef>
                <a:spcPts val="0"/>
              </a:spcBef>
              <a:spcAft>
                <a:spcPts val="600"/>
              </a:spcAft>
            </a:pPr>
            <a:r>
              <a:rPr lang="en-US" sz="2400" dirty="0"/>
              <a:t>Draft emphasizes English and Spanish, but what about other potential language support?</a:t>
            </a:r>
          </a:p>
          <a:p>
            <a:pPr marL="685800" lvl="1" indent="-322263">
              <a:lnSpc>
                <a:spcPct val="95000"/>
              </a:lnSpc>
              <a:spcBef>
                <a:spcPts val="0"/>
              </a:spcBef>
              <a:spcAft>
                <a:spcPts val="600"/>
              </a:spcAft>
            </a:pPr>
            <a:r>
              <a:rPr lang="en-US" sz="2200" i="0" dirty="0">
                <a:solidFill>
                  <a:schemeClr val="tx1"/>
                </a:solidFill>
                <a:latin typeface="+mn-lt"/>
              </a:rPr>
              <a:t>Modified to state: Except for public notices which will always be in English and Spanish, Management Zone will determine need for other language support through community outreach process</a:t>
            </a:r>
          </a:p>
          <a:p>
            <a:pPr marL="321072" indent="-322263">
              <a:lnSpc>
                <a:spcPct val="95000"/>
              </a:lnSpc>
              <a:spcBef>
                <a:spcPts val="0"/>
              </a:spcBef>
              <a:spcAft>
                <a:spcPts val="600"/>
              </a:spcAft>
            </a:pPr>
            <a:r>
              <a:rPr lang="en-US" sz="2400" dirty="0"/>
              <a:t>How does the Early Action Plan address changes in residents over time?</a:t>
            </a:r>
          </a:p>
          <a:p>
            <a:pPr marL="685800" lvl="1" indent="-322263">
              <a:lnSpc>
                <a:spcPct val="95000"/>
              </a:lnSpc>
              <a:spcBef>
                <a:spcPts val="0"/>
              </a:spcBef>
              <a:spcAft>
                <a:spcPts val="600"/>
              </a:spcAft>
            </a:pPr>
            <a:r>
              <a:rPr lang="en-US" sz="2200" i="0" dirty="0">
                <a:solidFill>
                  <a:schemeClr val="tx1"/>
                </a:solidFill>
                <a:latin typeface="+mn-lt"/>
              </a:rPr>
              <a:t>Mechanism for additional targeted outreach to account for potential changes in who occupies properties over time </a:t>
            </a:r>
          </a:p>
          <a:p>
            <a:pPr marL="480616" lvl="1" indent="-227013">
              <a:lnSpc>
                <a:spcPct val="95000"/>
              </a:lnSpc>
              <a:spcBef>
                <a:spcPts val="0"/>
              </a:spcBef>
              <a:spcAft>
                <a:spcPts val="600"/>
              </a:spcAft>
            </a:pPr>
            <a:endParaRPr lang="en-US" sz="2400" i="0" dirty="0">
              <a:solidFill>
                <a:schemeClr val="tx1"/>
              </a:solidFill>
            </a:endParaRP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32194" y="6462828"/>
            <a:ext cx="2057400" cy="365125"/>
          </a:xfrm>
        </p:spPr>
        <p:txBody>
          <a:bodyPr/>
          <a:lstStyle/>
          <a:p>
            <a:pPr>
              <a:defRPr/>
            </a:pPr>
            <a:fld id="{C829D480-6C3E-455F-A764-FE21640ED217}" type="datetime1">
              <a:rPr lang="en-US" sz="1000" smtClean="0">
                <a:latin typeface="Calibri" panose="020F0502020204030204"/>
              </a:rPr>
              <a:t>11/11/2019</a:t>
            </a:fld>
            <a:endParaRPr lang="en-US" sz="1000" dirty="0">
              <a:latin typeface="Calibri" panose="020F0502020204030204"/>
            </a:endParaRPr>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02406" y="6461061"/>
            <a:ext cx="2057400" cy="365125"/>
          </a:xfrm>
        </p:spPr>
        <p:txBody>
          <a:bodyPr/>
          <a:lstStyle/>
          <a:p>
            <a:pPr>
              <a:defRPr/>
            </a:pPr>
            <a:fld id="{22929561-4164-4E95-AEB3-8F5D96963C79}" type="slidenum">
              <a:rPr lang="en-US" sz="1000">
                <a:solidFill>
                  <a:schemeClr val="bg1">
                    <a:lumMod val="65000"/>
                  </a:schemeClr>
                </a:solidFill>
                <a:latin typeface="Calibri" panose="020F0502020204030204"/>
              </a:rPr>
              <a:pPr>
                <a:defRPr/>
              </a:pPr>
              <a:t>23</a:t>
            </a:fld>
            <a:endParaRPr lang="en-US" sz="1000" dirty="0">
              <a:solidFill>
                <a:schemeClr val="bg1">
                  <a:lumMod val="65000"/>
                </a:schemeClr>
              </a:solidFill>
              <a:latin typeface="Calibri" panose="020F0502020204030204"/>
            </a:endParaRPr>
          </a:p>
        </p:txBody>
      </p:sp>
    </p:spTree>
    <p:extLst>
      <p:ext uri="{BB962C8B-B14F-4D97-AF65-F5344CB8AC3E}">
        <p14:creationId xmlns:p14="http://schemas.microsoft.com/office/powerpoint/2010/main" val="3599118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610308" y="1631147"/>
            <a:ext cx="10596407" cy="4342269"/>
          </a:xfrm>
        </p:spPr>
        <p:txBody>
          <a:bodyPr/>
          <a:lstStyle/>
          <a:p>
            <a:pPr marL="339725" indent="-339725">
              <a:lnSpc>
                <a:spcPct val="95000"/>
              </a:lnSpc>
              <a:spcBef>
                <a:spcPts val="0"/>
              </a:spcBef>
              <a:spcAft>
                <a:spcPts val="1000"/>
              </a:spcAft>
            </a:pPr>
            <a:r>
              <a:rPr lang="en-US" sz="2400" dirty="0"/>
              <a:t>What should be the minimum volume/household delivered under the Bottled Water Program?</a:t>
            </a:r>
          </a:p>
          <a:p>
            <a:pPr marL="744538" lvl="1" indent="-322263">
              <a:lnSpc>
                <a:spcPct val="95000"/>
              </a:lnSpc>
              <a:spcBef>
                <a:spcPts val="0"/>
              </a:spcBef>
              <a:spcAft>
                <a:spcPts val="1000"/>
              </a:spcAft>
            </a:pPr>
            <a:r>
              <a:rPr lang="en-US" sz="2200" i="0" dirty="0">
                <a:solidFill>
                  <a:schemeClr val="tx1"/>
                </a:solidFill>
                <a:latin typeface="+mn-lt"/>
              </a:rPr>
              <a:t>July draft – 50 gallons/month/household of 4</a:t>
            </a:r>
          </a:p>
          <a:p>
            <a:pPr marL="744538" lvl="1" indent="-322263">
              <a:lnSpc>
                <a:spcPct val="95000"/>
              </a:lnSpc>
              <a:spcBef>
                <a:spcPts val="0"/>
              </a:spcBef>
              <a:spcAft>
                <a:spcPts val="1000"/>
              </a:spcAft>
            </a:pPr>
            <a:r>
              <a:rPr lang="en-US" sz="2200" i="0" dirty="0">
                <a:solidFill>
                  <a:schemeClr val="tx1"/>
                </a:solidFill>
                <a:latin typeface="+mn-lt"/>
              </a:rPr>
              <a:t>Comments (based primarily on World Health Organization recommendations)</a:t>
            </a:r>
          </a:p>
          <a:p>
            <a:pPr marL="1084263" lvl="2" indent="-342900">
              <a:lnSpc>
                <a:spcPct val="95000"/>
              </a:lnSpc>
              <a:spcBef>
                <a:spcPts val="0"/>
              </a:spcBef>
              <a:spcAft>
                <a:spcPts val="1000"/>
              </a:spcAft>
              <a:buFont typeface="Wingdings" panose="05000000000000000000" pitchFamily="2" charset="2"/>
              <a:buChar char="§"/>
            </a:pPr>
            <a:r>
              <a:rPr lang="en-US" sz="2200" dirty="0">
                <a:solidFill>
                  <a:schemeClr val="tx1"/>
                </a:solidFill>
                <a:latin typeface="+mn-lt"/>
              </a:rPr>
              <a:t>Minimum of 2 liters/person/day (~63 gallons/month/household of 4)</a:t>
            </a:r>
          </a:p>
          <a:p>
            <a:pPr marL="1084263" lvl="2" indent="-342900">
              <a:lnSpc>
                <a:spcPct val="95000"/>
              </a:lnSpc>
              <a:spcBef>
                <a:spcPts val="0"/>
              </a:spcBef>
              <a:spcAft>
                <a:spcPts val="1000"/>
              </a:spcAft>
              <a:buFont typeface="Wingdings" panose="05000000000000000000" pitchFamily="2" charset="2"/>
              <a:buChar char="§"/>
            </a:pPr>
            <a:r>
              <a:rPr lang="en-US" sz="2200" dirty="0">
                <a:solidFill>
                  <a:schemeClr val="tx1"/>
                </a:solidFill>
                <a:latin typeface="+mn-lt"/>
              </a:rPr>
              <a:t>Range of 5.5 – 9 liters/person/day ( ~175 to 285 gallons/month/household)</a:t>
            </a:r>
          </a:p>
          <a:p>
            <a:pPr marL="744538" lvl="1" indent="-322263">
              <a:lnSpc>
                <a:spcPct val="95000"/>
              </a:lnSpc>
              <a:spcBef>
                <a:spcPts val="0"/>
              </a:spcBef>
              <a:spcAft>
                <a:spcPts val="1000"/>
              </a:spcAft>
            </a:pPr>
            <a:r>
              <a:rPr lang="en-US" sz="2200" i="0" dirty="0">
                <a:solidFill>
                  <a:schemeClr val="tx1"/>
                </a:solidFill>
                <a:latin typeface="+mn-lt"/>
              </a:rPr>
              <a:t>Revised Early Action Plan has a placeholder for additional discussion of an appropriate target by Management Zone participants</a:t>
            </a:r>
          </a:p>
          <a:p>
            <a:pPr marL="744538" lvl="1" indent="-322263">
              <a:lnSpc>
                <a:spcPct val="95000"/>
              </a:lnSpc>
              <a:spcBef>
                <a:spcPts val="0"/>
              </a:spcBef>
              <a:spcAft>
                <a:spcPts val="1000"/>
              </a:spcAft>
            </a:pPr>
            <a:r>
              <a:rPr lang="en-US" sz="2200" i="0" dirty="0">
                <a:solidFill>
                  <a:schemeClr val="tx1"/>
                </a:solidFill>
                <a:latin typeface="+mn-lt"/>
              </a:rPr>
              <a:t>Continues to include provision that after three months, each household will be contacted to verify they have adequate supply</a:t>
            </a:r>
          </a:p>
          <a:p>
            <a:pPr marL="233363" indent="-233363">
              <a:lnSpc>
                <a:spcPct val="95000"/>
              </a:lnSpc>
              <a:spcBef>
                <a:spcPts val="0"/>
              </a:spcBef>
              <a:spcAft>
                <a:spcPts val="1000"/>
              </a:spcAft>
            </a:pPr>
            <a:endParaRPr lang="en-US" sz="2400" dirty="0"/>
          </a:p>
          <a:p>
            <a:pPr marL="480616" lvl="1" indent="-227013">
              <a:lnSpc>
                <a:spcPct val="95000"/>
              </a:lnSpc>
              <a:spcBef>
                <a:spcPts val="0"/>
              </a:spcBef>
              <a:spcAft>
                <a:spcPts val="800"/>
              </a:spcAft>
            </a:pPr>
            <a:endParaRPr lang="en-US" sz="2400" i="0" dirty="0">
              <a:solidFill>
                <a:schemeClr val="tx1"/>
              </a:solidFill>
              <a:latin typeface="+mn-lt"/>
            </a:endParaRP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32194" y="6462828"/>
            <a:ext cx="2057400" cy="365125"/>
          </a:xfrm>
        </p:spPr>
        <p:txBody>
          <a:bodyPr/>
          <a:lstStyle/>
          <a:p>
            <a:pPr>
              <a:defRPr/>
            </a:pPr>
            <a:fld id="{01F3E3FF-EB5B-4204-ACF9-7F5A40020408}" type="datetime1">
              <a:rPr lang="en-US" sz="1000" smtClean="0">
                <a:latin typeface="Calibri" panose="020F0502020204030204"/>
              </a:rPr>
              <a:t>11/11/2019</a:t>
            </a:fld>
            <a:endParaRPr lang="en-US" sz="1000" dirty="0">
              <a:latin typeface="Calibri" panose="020F0502020204030204"/>
            </a:endParaRPr>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02406" y="6461061"/>
            <a:ext cx="2057400" cy="365125"/>
          </a:xfrm>
        </p:spPr>
        <p:txBody>
          <a:bodyPr/>
          <a:lstStyle/>
          <a:p>
            <a:pPr>
              <a:defRPr/>
            </a:pPr>
            <a:fld id="{22929561-4164-4E95-AEB3-8F5D96963C79}" type="slidenum">
              <a:rPr lang="en-US" sz="1000">
                <a:solidFill>
                  <a:schemeClr val="bg1">
                    <a:lumMod val="65000"/>
                  </a:schemeClr>
                </a:solidFill>
                <a:latin typeface="Calibri" panose="020F0502020204030204"/>
              </a:rPr>
              <a:pPr>
                <a:defRPr/>
              </a:pPr>
              <a:t>24</a:t>
            </a:fld>
            <a:endParaRPr lang="en-US" sz="1000" dirty="0">
              <a:solidFill>
                <a:schemeClr val="bg1">
                  <a:lumMod val="65000"/>
                </a:schemeClr>
              </a:solidFill>
              <a:latin typeface="Calibri" panose="020F0502020204030204"/>
            </a:endParaRPr>
          </a:p>
        </p:txBody>
      </p:sp>
      <p:sp>
        <p:nvSpPr>
          <p:cNvPr id="8" name="Title 1">
            <a:extLst>
              <a:ext uri="{FF2B5EF4-FFF2-40B4-BE49-F238E27FC236}">
                <a16:creationId xmlns:a16="http://schemas.microsoft.com/office/drawing/2014/main" id="{62ABC41B-4DD4-4078-8881-910B1A09BAF4}"/>
              </a:ext>
            </a:extLst>
          </p:cNvPr>
          <p:cNvSpPr>
            <a:spLocks noGrp="1"/>
          </p:cNvSpPr>
          <p:nvPr>
            <p:ph type="title"/>
          </p:nvPr>
        </p:nvSpPr>
        <p:spPr>
          <a:xfrm>
            <a:off x="838200" y="116958"/>
            <a:ext cx="10515600" cy="1195055"/>
          </a:xfrm>
        </p:spPr>
        <p:txBody>
          <a:bodyPr/>
          <a:lstStyle/>
          <a:p>
            <a:pPr>
              <a:lnSpc>
                <a:spcPct val="95000"/>
              </a:lnSpc>
            </a:pPr>
            <a:r>
              <a:rPr lang="en-US" sz="3600" dirty="0"/>
              <a:t>Revised Draft Early Action Plan – Highlighted Comments</a:t>
            </a:r>
          </a:p>
        </p:txBody>
      </p:sp>
    </p:spTree>
    <p:extLst>
      <p:ext uri="{BB962C8B-B14F-4D97-AF65-F5344CB8AC3E}">
        <p14:creationId xmlns:p14="http://schemas.microsoft.com/office/powerpoint/2010/main" val="122070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7101-0DD5-4825-8994-76E6CCE63A40}"/>
              </a:ext>
            </a:extLst>
          </p:cNvPr>
          <p:cNvSpPr>
            <a:spLocks noGrp="1"/>
          </p:cNvSpPr>
          <p:nvPr>
            <p:ph type="title"/>
          </p:nvPr>
        </p:nvSpPr>
        <p:spPr>
          <a:xfrm>
            <a:off x="627432" y="1710196"/>
            <a:ext cx="8009750" cy="2852737"/>
          </a:xfrm>
        </p:spPr>
        <p:txBody>
          <a:bodyPr/>
          <a:lstStyle/>
          <a:p>
            <a:r>
              <a:rPr lang="en-US" sz="3600" dirty="0"/>
              <a:t>Final Agenda Items</a:t>
            </a:r>
          </a:p>
        </p:txBody>
      </p:sp>
      <p:sp>
        <p:nvSpPr>
          <p:cNvPr id="3" name="Text Placeholder 2">
            <a:extLst>
              <a:ext uri="{FF2B5EF4-FFF2-40B4-BE49-F238E27FC236}">
                <a16:creationId xmlns:a16="http://schemas.microsoft.com/office/drawing/2014/main" id="{1829A12A-FA68-42E2-BFBA-7FEA75000EC5}"/>
              </a:ext>
            </a:extLst>
          </p:cNvPr>
          <p:cNvSpPr>
            <a:spLocks noGrp="1"/>
          </p:cNvSpPr>
          <p:nvPr>
            <p:ph type="body" idx="1"/>
          </p:nvPr>
        </p:nvSpPr>
        <p:spPr>
          <a:xfrm>
            <a:off x="627432" y="4657556"/>
            <a:ext cx="7886700" cy="859333"/>
          </a:xfrm>
        </p:spPr>
        <p:txBody>
          <a:bodyPr/>
          <a:lstStyle/>
          <a:p>
            <a:pPr marL="458788" lvl="1" indent="-457200">
              <a:buFont typeface="Arial" panose="020B0604020202020204" pitchFamily="34" charset="0"/>
              <a:buChar char="•"/>
            </a:pPr>
            <a:r>
              <a:rPr lang="en-US" sz="3200" i="0" dirty="0">
                <a:solidFill>
                  <a:schemeClr val="bg1"/>
                </a:solidFill>
                <a:latin typeface="+mn-lt"/>
              </a:rPr>
              <a:t>Other Business</a:t>
            </a:r>
          </a:p>
          <a:p>
            <a:pPr marL="458788" lvl="1" indent="-457200">
              <a:buFont typeface="Arial" panose="020B0604020202020204" pitchFamily="34" charset="0"/>
              <a:buChar char="•"/>
            </a:pPr>
            <a:r>
              <a:rPr lang="en-US" sz="3200" i="0" dirty="0">
                <a:solidFill>
                  <a:schemeClr val="bg1"/>
                </a:solidFill>
                <a:latin typeface="+mn-lt"/>
              </a:rPr>
              <a:t>Discussion of Next Steps</a:t>
            </a:r>
          </a:p>
        </p:txBody>
      </p:sp>
      <p:sp>
        <p:nvSpPr>
          <p:cNvPr id="4" name="Date Placeholder 3">
            <a:extLst>
              <a:ext uri="{FF2B5EF4-FFF2-40B4-BE49-F238E27FC236}">
                <a16:creationId xmlns:a16="http://schemas.microsoft.com/office/drawing/2014/main" id="{8588053D-ABCF-4AA1-9BC2-331672A6B518}"/>
              </a:ext>
            </a:extLst>
          </p:cNvPr>
          <p:cNvSpPr>
            <a:spLocks noGrp="1"/>
          </p:cNvSpPr>
          <p:nvPr>
            <p:ph type="dt" sz="half" idx="10"/>
          </p:nvPr>
        </p:nvSpPr>
        <p:spPr>
          <a:xfrm>
            <a:off x="627432" y="6454198"/>
            <a:ext cx="2057400" cy="365125"/>
          </a:xfrm>
        </p:spPr>
        <p:txBody>
          <a:bodyPr/>
          <a:lstStyle/>
          <a:p>
            <a:pPr>
              <a:defRPr/>
            </a:pPr>
            <a:fld id="{8738352F-190F-4971-AD29-6B248EEFA562}" type="datetime1">
              <a:rPr lang="en-US" sz="1000" smtClean="0">
                <a:solidFill>
                  <a:schemeClr val="bg1">
                    <a:lumMod val="65000"/>
                  </a:schemeClr>
                </a:solidFill>
                <a:latin typeface="+mn-lt"/>
              </a:rPr>
              <a:t>11/11/2019</a:t>
            </a:fld>
            <a:endParaRPr lang="en-US" sz="1000" dirty="0">
              <a:solidFill>
                <a:schemeClr val="bg1">
                  <a:lumMod val="65000"/>
                </a:schemeClr>
              </a:solidFill>
              <a:latin typeface="+mn-lt"/>
            </a:endParaRPr>
          </a:p>
        </p:txBody>
      </p:sp>
      <p:sp>
        <p:nvSpPr>
          <p:cNvPr id="5" name="Slide Number Placeholder 4">
            <a:extLst>
              <a:ext uri="{FF2B5EF4-FFF2-40B4-BE49-F238E27FC236}">
                <a16:creationId xmlns:a16="http://schemas.microsoft.com/office/drawing/2014/main" id="{0BDC0975-8F32-4BED-B357-5CEC492301A5}"/>
              </a:ext>
            </a:extLst>
          </p:cNvPr>
          <p:cNvSpPr>
            <a:spLocks noGrp="1"/>
          </p:cNvSpPr>
          <p:nvPr>
            <p:ph type="sldNum" sz="quarter" idx="12"/>
          </p:nvPr>
        </p:nvSpPr>
        <p:spPr>
          <a:xfrm>
            <a:off x="9507117" y="6454197"/>
            <a:ext cx="2057400" cy="365125"/>
          </a:xfrm>
        </p:spPr>
        <p:txBody>
          <a:bodyPr/>
          <a:lstStyle/>
          <a:p>
            <a:pPr>
              <a:defRPr/>
            </a:pPr>
            <a:fld id="{0DE8BC96-8ADF-4C8F-ADBF-E52CDF5388CF}" type="slidenum">
              <a:rPr lang="en-US" sz="1000">
                <a:solidFill>
                  <a:schemeClr val="bg1">
                    <a:lumMod val="65000"/>
                  </a:schemeClr>
                </a:solidFill>
                <a:latin typeface="+mn-lt"/>
              </a:rPr>
              <a:pPr>
                <a:defRPr/>
              </a:pPr>
              <a:t>25</a:t>
            </a:fld>
            <a:endParaRPr lang="en-US" sz="1000">
              <a:solidFill>
                <a:schemeClr val="bg1">
                  <a:lumMod val="65000"/>
                </a:schemeClr>
              </a:solidFill>
              <a:latin typeface="+mn-lt"/>
            </a:endParaRPr>
          </a:p>
        </p:txBody>
      </p:sp>
      <p:pic>
        <p:nvPicPr>
          <p:cNvPr id="6" name="Picture 12">
            <a:extLst>
              <a:ext uri="{FF2B5EF4-FFF2-40B4-BE49-F238E27FC236}">
                <a16:creationId xmlns:a16="http://schemas.microsoft.com/office/drawing/2014/main" id="{6C1F8C00-E85B-4A4D-938D-15935C689D82}"/>
              </a:ext>
            </a:extLst>
          </p:cNvPr>
          <p:cNvPicPr>
            <a:picLocks noChangeAspect="1"/>
          </p:cNvPicPr>
          <p:nvPr/>
        </p:nvPicPr>
        <p:blipFill>
          <a:blip r:embed="rId2">
            <a:extLst>
              <a:ext uri="{28A0092B-C50C-407E-A947-70E740481C1C}">
                <a14:useLocalDpi xmlns:a14="http://schemas.microsoft.com/office/drawing/2010/main" val="0"/>
              </a:ext>
            </a:extLst>
          </a:blip>
          <a:srcRect l="2" r="743"/>
          <a:stretch>
            <a:fillRect/>
          </a:stretch>
        </p:blipFill>
        <p:spPr bwMode="auto">
          <a:xfrm>
            <a:off x="8272501" y="398558"/>
            <a:ext cx="1305621"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89C18797-C5EB-496E-981A-24C29710AADA}"/>
              </a:ext>
            </a:extLst>
          </p:cNvPr>
          <p:cNvGrpSpPr>
            <a:grpSpLocks noChangeAspect="1"/>
          </p:cNvGrpSpPr>
          <p:nvPr/>
        </p:nvGrpSpPr>
        <p:grpSpPr>
          <a:xfrm>
            <a:off x="7262037" y="1539174"/>
            <a:ext cx="4302531" cy="2877083"/>
            <a:chOff x="2901950" y="1539878"/>
            <a:chExt cx="7561263" cy="5056185"/>
          </a:xfrm>
        </p:grpSpPr>
        <p:sp>
          <p:nvSpPr>
            <p:cNvPr id="8" name="Oval 7">
              <a:extLst>
                <a:ext uri="{FF2B5EF4-FFF2-40B4-BE49-F238E27FC236}">
                  <a16:creationId xmlns:a16="http://schemas.microsoft.com/office/drawing/2014/main" id="{F936D65B-4D21-4B68-B19C-3A26D210BA3F}"/>
                </a:ext>
              </a:extLst>
            </p:cNvPr>
            <p:cNvSpPr/>
            <p:nvPr/>
          </p:nvSpPr>
          <p:spPr>
            <a:xfrm>
              <a:off x="5738813" y="1871663"/>
              <a:ext cx="4724400" cy="47244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D1924AC1-E3BB-4E5F-ADC6-E94B8A7F4288}"/>
                </a:ext>
              </a:extLst>
            </p:cNvPr>
            <p:cNvSpPr/>
            <p:nvPr/>
          </p:nvSpPr>
          <p:spPr>
            <a:xfrm>
              <a:off x="2901950" y="2057400"/>
              <a:ext cx="2743200" cy="27432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9">
              <a:extLst>
                <a:ext uri="{FF2B5EF4-FFF2-40B4-BE49-F238E27FC236}">
                  <a16:creationId xmlns:a16="http://schemas.microsoft.com/office/drawing/2014/main" id="{1251EAAC-1A38-4FCC-AD39-80EEB127257F}"/>
                </a:ext>
              </a:extLst>
            </p:cNvPr>
            <p:cNvSpPr/>
            <p:nvPr/>
          </p:nvSpPr>
          <p:spPr>
            <a:xfrm>
              <a:off x="4114800" y="4843463"/>
              <a:ext cx="1752600" cy="17526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0">
              <a:extLst>
                <a:ext uri="{FF2B5EF4-FFF2-40B4-BE49-F238E27FC236}">
                  <a16:creationId xmlns:a16="http://schemas.microsoft.com/office/drawing/2014/main" id="{E912EF1C-43DF-42DE-8CD9-9FFAF908F1A4}"/>
                </a:ext>
              </a:extLst>
            </p:cNvPr>
            <p:cNvSpPr/>
            <p:nvPr/>
          </p:nvSpPr>
          <p:spPr>
            <a:xfrm>
              <a:off x="3741738" y="1539878"/>
              <a:ext cx="4953000" cy="4810125"/>
            </a:xfrm>
            <a:prstGeom prst="rect">
              <a:avLst/>
            </a:prstGeom>
            <a:blipFill dpi="0" rotWithShape="1">
              <a:blip r:embed="rId6">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12" name="Picture 11" descr="A close up of a sign&#10;&#10;Description automatically generated">
            <a:extLst>
              <a:ext uri="{FF2B5EF4-FFF2-40B4-BE49-F238E27FC236}">
                <a16:creationId xmlns:a16="http://schemas.microsoft.com/office/drawing/2014/main" id="{1B12A197-CE19-4033-9A2A-8FAD85CE6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9641" y="594614"/>
            <a:ext cx="1971495" cy="523854"/>
          </a:xfrm>
          <a:prstGeom prst="rect">
            <a:avLst/>
          </a:prstGeom>
        </p:spPr>
      </p:pic>
    </p:spTree>
    <p:extLst>
      <p:ext uri="{BB962C8B-B14F-4D97-AF65-F5344CB8AC3E}">
        <p14:creationId xmlns:p14="http://schemas.microsoft.com/office/powerpoint/2010/main" val="2429138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610308" y="1631147"/>
            <a:ext cx="10596407" cy="4342269"/>
          </a:xfrm>
        </p:spPr>
        <p:txBody>
          <a:bodyPr/>
          <a:lstStyle/>
          <a:p>
            <a:pPr marL="339725" indent="-339725">
              <a:lnSpc>
                <a:spcPct val="95000"/>
              </a:lnSpc>
              <a:spcBef>
                <a:spcPts val="0"/>
              </a:spcBef>
              <a:spcAft>
                <a:spcPts val="1000"/>
              </a:spcAft>
            </a:pPr>
            <a:r>
              <a:rPr lang="en-US" sz="2600" dirty="0"/>
              <a:t>Pilot Study is nearing completion. Remaining items:</a:t>
            </a:r>
          </a:p>
          <a:p>
            <a:pPr marL="690563" lvl="1" indent="-322263">
              <a:lnSpc>
                <a:spcPct val="95000"/>
              </a:lnSpc>
              <a:spcBef>
                <a:spcPts val="0"/>
              </a:spcBef>
              <a:spcAft>
                <a:spcPts val="1000"/>
              </a:spcAft>
            </a:pPr>
            <a:r>
              <a:rPr lang="en-US" sz="2400" i="0" dirty="0">
                <a:solidFill>
                  <a:schemeClr val="tx1"/>
                </a:solidFill>
                <a:latin typeface="+mn-lt"/>
              </a:rPr>
              <a:t>Will provide revised Preliminary Management Zone Proposal based on comments received</a:t>
            </a:r>
          </a:p>
          <a:p>
            <a:pPr marL="690563" lvl="1" indent="-322263">
              <a:lnSpc>
                <a:spcPct val="95000"/>
              </a:lnSpc>
              <a:spcBef>
                <a:spcPts val="0"/>
              </a:spcBef>
              <a:spcAft>
                <a:spcPts val="1000"/>
              </a:spcAft>
            </a:pPr>
            <a:r>
              <a:rPr lang="en-US" sz="2400" i="0" dirty="0">
                <a:solidFill>
                  <a:schemeClr val="tx1"/>
                </a:solidFill>
                <a:latin typeface="+mn-lt"/>
              </a:rPr>
              <a:t>Prepare response to November 25 comments </a:t>
            </a:r>
          </a:p>
          <a:p>
            <a:pPr marL="690563" lvl="1" indent="-322263">
              <a:lnSpc>
                <a:spcPct val="95000"/>
              </a:lnSpc>
              <a:spcBef>
                <a:spcPts val="0"/>
              </a:spcBef>
              <a:spcAft>
                <a:spcPts val="1000"/>
              </a:spcAft>
            </a:pPr>
            <a:r>
              <a:rPr lang="en-US" sz="2400" i="0" dirty="0">
                <a:solidFill>
                  <a:schemeClr val="tx1"/>
                </a:solidFill>
                <a:latin typeface="+mn-lt"/>
              </a:rPr>
              <a:t>Complete templates (guidance) documents based on both Pilot Study projects; deliverables to the CV-SALTS Executive Committee</a:t>
            </a:r>
          </a:p>
          <a:p>
            <a:pPr marL="690563" lvl="1" indent="-322263">
              <a:lnSpc>
                <a:spcPct val="95000"/>
              </a:lnSpc>
              <a:spcBef>
                <a:spcPts val="0"/>
              </a:spcBef>
              <a:spcAft>
                <a:spcPts val="1000"/>
              </a:spcAft>
            </a:pPr>
            <a:r>
              <a:rPr lang="en-US" sz="2400" i="0" dirty="0">
                <a:solidFill>
                  <a:schemeClr val="tx1"/>
                </a:solidFill>
                <a:latin typeface="+mn-lt"/>
              </a:rPr>
              <a:t>Hand-off final versions of the draft Preliminary Management Zone Proposal and Early Action Plan for continued work during formal process to respond to the Notice to Comply</a:t>
            </a:r>
          </a:p>
          <a:p>
            <a:pPr marL="321072" indent="-322263">
              <a:lnSpc>
                <a:spcPct val="95000"/>
              </a:lnSpc>
              <a:spcBef>
                <a:spcPts val="0"/>
              </a:spcBef>
              <a:spcAft>
                <a:spcPts val="1000"/>
              </a:spcAft>
            </a:pPr>
            <a:r>
              <a:rPr lang="en-US" sz="2600" dirty="0"/>
              <a:t>Establish process to move forward given anticipated Notice to Comply by April 1, 2020</a:t>
            </a:r>
            <a:endParaRPr lang="en-US" sz="2600" i="0" dirty="0">
              <a:solidFill>
                <a:schemeClr val="tx1"/>
              </a:solidFill>
              <a:latin typeface="+mn-lt"/>
            </a:endParaRPr>
          </a:p>
          <a:p>
            <a:pPr marL="233363" indent="-233363">
              <a:lnSpc>
                <a:spcPct val="95000"/>
              </a:lnSpc>
              <a:spcBef>
                <a:spcPts val="0"/>
              </a:spcBef>
              <a:spcAft>
                <a:spcPts val="1000"/>
              </a:spcAft>
            </a:pPr>
            <a:endParaRPr lang="en-US" sz="2400" dirty="0"/>
          </a:p>
          <a:p>
            <a:pPr marL="480616" lvl="1" indent="-227013">
              <a:lnSpc>
                <a:spcPct val="95000"/>
              </a:lnSpc>
              <a:spcBef>
                <a:spcPts val="0"/>
              </a:spcBef>
              <a:spcAft>
                <a:spcPts val="800"/>
              </a:spcAft>
            </a:pPr>
            <a:endParaRPr lang="en-US" sz="2400" i="0" dirty="0">
              <a:solidFill>
                <a:schemeClr val="tx1"/>
              </a:solidFill>
              <a:latin typeface="+mn-lt"/>
            </a:endParaRP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32194" y="6462828"/>
            <a:ext cx="2057400" cy="365125"/>
          </a:xfrm>
        </p:spPr>
        <p:txBody>
          <a:bodyPr/>
          <a:lstStyle/>
          <a:p>
            <a:pPr>
              <a:defRPr/>
            </a:pPr>
            <a:fld id="{DAD6500B-2505-4F6E-886E-17E7507EE174}" type="datetime1">
              <a:rPr lang="en-US" sz="1000" smtClean="0">
                <a:latin typeface="Calibri" panose="020F0502020204030204"/>
              </a:rPr>
              <a:t>11/11/2019</a:t>
            </a:fld>
            <a:endParaRPr lang="en-US" sz="1000" dirty="0">
              <a:latin typeface="Calibri" panose="020F0502020204030204"/>
            </a:endParaRPr>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02406" y="6461061"/>
            <a:ext cx="2057400" cy="365125"/>
          </a:xfrm>
        </p:spPr>
        <p:txBody>
          <a:bodyPr/>
          <a:lstStyle/>
          <a:p>
            <a:pPr>
              <a:defRPr/>
            </a:pPr>
            <a:fld id="{22929561-4164-4E95-AEB3-8F5D96963C79}" type="slidenum">
              <a:rPr lang="en-US" sz="1000">
                <a:solidFill>
                  <a:prstClr val="black"/>
                </a:solidFill>
                <a:latin typeface="Calibri" panose="020F0502020204030204"/>
              </a:rPr>
              <a:pPr>
                <a:defRPr/>
              </a:pPr>
              <a:t>26</a:t>
            </a:fld>
            <a:endParaRPr lang="en-US" sz="1000" dirty="0">
              <a:solidFill>
                <a:prstClr val="black"/>
              </a:solidFill>
              <a:latin typeface="Calibri" panose="020F0502020204030204"/>
            </a:endParaRPr>
          </a:p>
        </p:txBody>
      </p:sp>
      <p:sp>
        <p:nvSpPr>
          <p:cNvPr id="8" name="Title 1">
            <a:extLst>
              <a:ext uri="{FF2B5EF4-FFF2-40B4-BE49-F238E27FC236}">
                <a16:creationId xmlns:a16="http://schemas.microsoft.com/office/drawing/2014/main" id="{62ABC41B-4DD4-4078-8881-910B1A09BAF4}"/>
              </a:ext>
            </a:extLst>
          </p:cNvPr>
          <p:cNvSpPr>
            <a:spLocks noGrp="1"/>
          </p:cNvSpPr>
          <p:nvPr>
            <p:ph type="title"/>
          </p:nvPr>
        </p:nvSpPr>
        <p:spPr>
          <a:xfrm>
            <a:off x="838200" y="372788"/>
            <a:ext cx="10515600" cy="1013653"/>
          </a:xfrm>
        </p:spPr>
        <p:txBody>
          <a:bodyPr/>
          <a:lstStyle/>
          <a:p>
            <a:pPr>
              <a:lnSpc>
                <a:spcPct val="95000"/>
              </a:lnSpc>
            </a:pPr>
            <a:r>
              <a:rPr lang="en-US" sz="3600" dirty="0"/>
              <a:t>Next Steps - Considerations</a:t>
            </a:r>
          </a:p>
        </p:txBody>
      </p:sp>
    </p:spTree>
    <p:extLst>
      <p:ext uri="{BB962C8B-B14F-4D97-AF65-F5344CB8AC3E}">
        <p14:creationId xmlns:p14="http://schemas.microsoft.com/office/powerpoint/2010/main" val="90506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1680702" y="6492878"/>
            <a:ext cx="2057400" cy="365125"/>
          </a:xfrm>
        </p:spPr>
        <p:txBody>
          <a:bodyPr/>
          <a:lstStyle/>
          <a:p>
            <a:pPr>
              <a:defRPr/>
            </a:pPr>
            <a:fld id="{3C22E88F-80BF-4B0B-88B4-5D62EBAFADE1}" type="datetime1">
              <a:rPr lang="en-US" smtClean="0">
                <a:solidFill>
                  <a:schemeClr val="bg1"/>
                </a:solidFill>
              </a:rPr>
              <a:t>11/11/2019</a:t>
            </a:fld>
            <a:endParaRPr lang="en-US" dirty="0">
              <a:solidFill>
                <a:schemeClr val="bg1"/>
              </a:solidFill>
            </a:endParaRPr>
          </a:p>
        </p:txBody>
      </p:sp>
      <p:sp>
        <p:nvSpPr>
          <p:cNvPr id="6" name="Slide Number Placeholder 5"/>
          <p:cNvSpPr>
            <a:spLocks noGrp="1"/>
          </p:cNvSpPr>
          <p:nvPr>
            <p:ph type="sldNum" sz="quarter" idx="11"/>
          </p:nvPr>
        </p:nvSpPr>
        <p:spPr>
          <a:xfrm>
            <a:off x="7425198" y="6492878"/>
            <a:ext cx="3086100" cy="365125"/>
          </a:xfrm>
        </p:spPr>
        <p:txBody>
          <a:bodyPr/>
          <a:lstStyle/>
          <a:p>
            <a:pPr algn="r">
              <a:defRPr/>
            </a:pPr>
            <a:fld id="{F88048C6-2B67-4DB5-B7E6-7FFBE46B9EB1}" type="slidenum">
              <a:rPr lang="en-US" smtClean="0">
                <a:solidFill>
                  <a:schemeClr val="bg1"/>
                </a:solidFill>
              </a:rPr>
              <a:pPr algn="r">
                <a:defRPr/>
              </a:pPr>
              <a:t>27</a:t>
            </a:fld>
            <a:endParaRPr lang="en-US" dirty="0">
              <a:solidFill>
                <a:schemeClr val="bg1"/>
              </a:solidFill>
            </a:endParaRPr>
          </a:p>
        </p:txBody>
      </p:sp>
      <p:pic>
        <p:nvPicPr>
          <p:cNvPr id="8" name="Picture 7" descr="http://icons-ak.wunderground.com/data/wximagenew/y/YosemiteMan/1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8816F04-8215-402D-B88C-0C9EC7BA3617}"/>
              </a:ext>
            </a:extLst>
          </p:cNvPr>
          <p:cNvSpPr txBox="1"/>
          <p:nvPr/>
        </p:nvSpPr>
        <p:spPr>
          <a:xfrm>
            <a:off x="4613831" y="2538552"/>
            <a:ext cx="2964338" cy="707886"/>
          </a:xfrm>
          <a:prstGeom prst="rect">
            <a:avLst/>
          </a:prstGeom>
          <a:noFill/>
        </p:spPr>
        <p:txBody>
          <a:bodyPr wrap="none" rtlCol="0">
            <a:spAutoFit/>
          </a:bodyPr>
          <a:lstStyle/>
          <a:p>
            <a:r>
              <a:rPr lang="en-US" sz="4000" dirty="0">
                <a:solidFill>
                  <a:schemeClr val="bg1"/>
                </a:solidFill>
              </a:rPr>
              <a:t>Adjournment</a:t>
            </a:r>
          </a:p>
        </p:txBody>
      </p:sp>
    </p:spTree>
    <p:extLst>
      <p:ext uri="{BB962C8B-B14F-4D97-AF65-F5344CB8AC3E}">
        <p14:creationId xmlns:p14="http://schemas.microsoft.com/office/powerpoint/2010/main" val="265920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7101-0DD5-4825-8994-76E6CCE63A40}"/>
              </a:ext>
            </a:extLst>
          </p:cNvPr>
          <p:cNvSpPr>
            <a:spLocks noGrp="1"/>
          </p:cNvSpPr>
          <p:nvPr>
            <p:ph type="title"/>
          </p:nvPr>
        </p:nvSpPr>
        <p:spPr>
          <a:xfrm>
            <a:off x="627432" y="1710196"/>
            <a:ext cx="8009750" cy="2852737"/>
          </a:xfrm>
        </p:spPr>
        <p:txBody>
          <a:bodyPr/>
          <a:lstStyle/>
          <a:p>
            <a:r>
              <a:rPr lang="en-US" sz="3600" dirty="0"/>
              <a:t>Nitrate Control Program Update</a:t>
            </a:r>
          </a:p>
        </p:txBody>
      </p:sp>
      <p:sp>
        <p:nvSpPr>
          <p:cNvPr id="3" name="Text Placeholder 2">
            <a:extLst>
              <a:ext uri="{FF2B5EF4-FFF2-40B4-BE49-F238E27FC236}">
                <a16:creationId xmlns:a16="http://schemas.microsoft.com/office/drawing/2014/main" id="{1829A12A-FA68-42E2-BFBA-7FEA75000EC5}"/>
              </a:ext>
            </a:extLst>
          </p:cNvPr>
          <p:cNvSpPr>
            <a:spLocks noGrp="1"/>
          </p:cNvSpPr>
          <p:nvPr>
            <p:ph type="body" idx="1"/>
          </p:nvPr>
        </p:nvSpPr>
        <p:spPr>
          <a:xfrm>
            <a:off x="627432" y="4657556"/>
            <a:ext cx="7886700" cy="859333"/>
          </a:xfrm>
        </p:spPr>
        <p:txBody>
          <a:bodyPr/>
          <a:lstStyle/>
          <a:p>
            <a:pPr marL="458788" lvl="1" indent="-457200">
              <a:buFont typeface="Arial" panose="020B0604020202020204" pitchFamily="34" charset="0"/>
              <a:buChar char="•"/>
            </a:pPr>
            <a:endParaRPr lang="en-US" sz="3200" i="0" dirty="0">
              <a:solidFill>
                <a:schemeClr val="bg1"/>
              </a:solidFill>
              <a:latin typeface="+mn-lt"/>
            </a:endParaRPr>
          </a:p>
        </p:txBody>
      </p:sp>
      <p:sp>
        <p:nvSpPr>
          <p:cNvPr id="4" name="Date Placeholder 3">
            <a:extLst>
              <a:ext uri="{FF2B5EF4-FFF2-40B4-BE49-F238E27FC236}">
                <a16:creationId xmlns:a16="http://schemas.microsoft.com/office/drawing/2014/main" id="{8588053D-ABCF-4AA1-9BC2-331672A6B518}"/>
              </a:ext>
            </a:extLst>
          </p:cNvPr>
          <p:cNvSpPr>
            <a:spLocks noGrp="1"/>
          </p:cNvSpPr>
          <p:nvPr>
            <p:ph type="dt" sz="half" idx="10"/>
          </p:nvPr>
        </p:nvSpPr>
        <p:spPr>
          <a:xfrm>
            <a:off x="627432" y="6464712"/>
            <a:ext cx="2057400" cy="365125"/>
          </a:xfrm>
        </p:spPr>
        <p:txBody>
          <a:bodyPr/>
          <a:lstStyle/>
          <a:p>
            <a:pPr>
              <a:defRPr/>
            </a:pPr>
            <a:fld id="{FC041276-0C51-42F3-AE9D-58563A9EE8A2}" type="datetime1">
              <a:rPr lang="en-US" sz="1000" smtClean="0">
                <a:latin typeface="+mn-lt"/>
              </a:rPr>
              <a:t>11/11/2019</a:t>
            </a:fld>
            <a:endParaRPr lang="en-US" sz="1000" dirty="0">
              <a:latin typeface="+mn-lt"/>
            </a:endParaRPr>
          </a:p>
        </p:txBody>
      </p:sp>
      <p:sp>
        <p:nvSpPr>
          <p:cNvPr id="5" name="Slide Number Placeholder 4">
            <a:extLst>
              <a:ext uri="{FF2B5EF4-FFF2-40B4-BE49-F238E27FC236}">
                <a16:creationId xmlns:a16="http://schemas.microsoft.com/office/drawing/2014/main" id="{0BDC0975-8F32-4BED-B357-5CEC492301A5}"/>
              </a:ext>
            </a:extLst>
          </p:cNvPr>
          <p:cNvSpPr>
            <a:spLocks noGrp="1"/>
          </p:cNvSpPr>
          <p:nvPr>
            <p:ph type="sldNum" sz="quarter" idx="12"/>
          </p:nvPr>
        </p:nvSpPr>
        <p:spPr>
          <a:xfrm>
            <a:off x="9507168" y="6466457"/>
            <a:ext cx="2057400" cy="365125"/>
          </a:xfrm>
        </p:spPr>
        <p:txBody>
          <a:bodyPr/>
          <a:lstStyle/>
          <a:p>
            <a:pPr>
              <a:defRPr/>
            </a:pPr>
            <a:fld id="{0DE8BC96-8ADF-4C8F-ADBF-E52CDF5388CF}" type="slidenum">
              <a:rPr lang="en-US" sz="1000">
                <a:solidFill>
                  <a:schemeClr val="bg1">
                    <a:lumMod val="65000"/>
                  </a:schemeClr>
                </a:solidFill>
                <a:latin typeface="+mn-lt"/>
              </a:rPr>
              <a:pPr>
                <a:defRPr/>
              </a:pPr>
              <a:t>3</a:t>
            </a:fld>
            <a:endParaRPr lang="en-US" sz="1000" dirty="0">
              <a:solidFill>
                <a:schemeClr val="bg1">
                  <a:lumMod val="65000"/>
                </a:schemeClr>
              </a:solidFill>
              <a:latin typeface="+mn-lt"/>
            </a:endParaRPr>
          </a:p>
        </p:txBody>
      </p:sp>
      <p:pic>
        <p:nvPicPr>
          <p:cNvPr id="6" name="Picture 12">
            <a:extLst>
              <a:ext uri="{FF2B5EF4-FFF2-40B4-BE49-F238E27FC236}">
                <a16:creationId xmlns:a16="http://schemas.microsoft.com/office/drawing/2014/main" id="{6C1F8C00-E85B-4A4D-938D-15935C689D82}"/>
              </a:ext>
            </a:extLst>
          </p:cNvPr>
          <p:cNvPicPr>
            <a:picLocks noChangeAspect="1"/>
          </p:cNvPicPr>
          <p:nvPr/>
        </p:nvPicPr>
        <p:blipFill>
          <a:blip r:embed="rId2">
            <a:extLst>
              <a:ext uri="{28A0092B-C50C-407E-A947-70E740481C1C}">
                <a14:useLocalDpi xmlns:a14="http://schemas.microsoft.com/office/drawing/2010/main" val="0"/>
              </a:ext>
            </a:extLst>
          </a:blip>
          <a:srcRect l="2" r="743"/>
          <a:stretch>
            <a:fillRect/>
          </a:stretch>
        </p:blipFill>
        <p:spPr bwMode="auto">
          <a:xfrm>
            <a:off x="8272501" y="398558"/>
            <a:ext cx="1305621"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89C18797-C5EB-496E-981A-24C29710AADA}"/>
              </a:ext>
            </a:extLst>
          </p:cNvPr>
          <p:cNvGrpSpPr>
            <a:grpSpLocks noChangeAspect="1"/>
          </p:cNvGrpSpPr>
          <p:nvPr/>
        </p:nvGrpSpPr>
        <p:grpSpPr>
          <a:xfrm>
            <a:off x="7453425" y="1615572"/>
            <a:ext cx="4302531" cy="2877083"/>
            <a:chOff x="2901950" y="1539878"/>
            <a:chExt cx="7561263" cy="5056185"/>
          </a:xfrm>
        </p:grpSpPr>
        <p:sp>
          <p:nvSpPr>
            <p:cNvPr id="8" name="Oval 7">
              <a:extLst>
                <a:ext uri="{FF2B5EF4-FFF2-40B4-BE49-F238E27FC236}">
                  <a16:creationId xmlns:a16="http://schemas.microsoft.com/office/drawing/2014/main" id="{F936D65B-4D21-4B68-B19C-3A26D210BA3F}"/>
                </a:ext>
              </a:extLst>
            </p:cNvPr>
            <p:cNvSpPr/>
            <p:nvPr/>
          </p:nvSpPr>
          <p:spPr>
            <a:xfrm>
              <a:off x="5738813" y="1871663"/>
              <a:ext cx="4724400" cy="47244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D1924AC1-E3BB-4E5F-ADC6-E94B8A7F4288}"/>
                </a:ext>
              </a:extLst>
            </p:cNvPr>
            <p:cNvSpPr/>
            <p:nvPr/>
          </p:nvSpPr>
          <p:spPr>
            <a:xfrm>
              <a:off x="2901950" y="2057400"/>
              <a:ext cx="2743200" cy="27432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9">
              <a:extLst>
                <a:ext uri="{FF2B5EF4-FFF2-40B4-BE49-F238E27FC236}">
                  <a16:creationId xmlns:a16="http://schemas.microsoft.com/office/drawing/2014/main" id="{1251EAAC-1A38-4FCC-AD39-80EEB127257F}"/>
                </a:ext>
              </a:extLst>
            </p:cNvPr>
            <p:cNvSpPr/>
            <p:nvPr/>
          </p:nvSpPr>
          <p:spPr>
            <a:xfrm>
              <a:off x="4114800" y="4843463"/>
              <a:ext cx="1752600" cy="17526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0">
              <a:extLst>
                <a:ext uri="{FF2B5EF4-FFF2-40B4-BE49-F238E27FC236}">
                  <a16:creationId xmlns:a16="http://schemas.microsoft.com/office/drawing/2014/main" id="{E912EF1C-43DF-42DE-8CD9-9FFAF908F1A4}"/>
                </a:ext>
              </a:extLst>
            </p:cNvPr>
            <p:cNvSpPr/>
            <p:nvPr/>
          </p:nvSpPr>
          <p:spPr>
            <a:xfrm>
              <a:off x="3741738" y="1539878"/>
              <a:ext cx="4953000" cy="4810125"/>
            </a:xfrm>
            <a:prstGeom prst="rect">
              <a:avLst/>
            </a:prstGeom>
            <a:blipFill dpi="0" rotWithShape="1">
              <a:blip r:embed="rId6">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12" name="Picture 11" descr="A close up of a sign&#10;&#10;Description automatically generated">
            <a:extLst>
              <a:ext uri="{FF2B5EF4-FFF2-40B4-BE49-F238E27FC236}">
                <a16:creationId xmlns:a16="http://schemas.microsoft.com/office/drawing/2014/main" id="{1B12A197-CE19-4033-9A2A-8FAD85CE6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9641" y="594614"/>
            <a:ext cx="1971495" cy="523854"/>
          </a:xfrm>
          <a:prstGeom prst="rect">
            <a:avLst/>
          </a:prstGeom>
        </p:spPr>
      </p:pic>
    </p:spTree>
    <p:extLst>
      <p:ext uri="{BB962C8B-B14F-4D97-AF65-F5344CB8AC3E}">
        <p14:creationId xmlns:p14="http://schemas.microsoft.com/office/powerpoint/2010/main" val="273636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C322-D56A-4020-A797-A11C30212BE5}"/>
              </a:ext>
            </a:extLst>
          </p:cNvPr>
          <p:cNvSpPr>
            <a:spLocks noGrp="1"/>
          </p:cNvSpPr>
          <p:nvPr>
            <p:ph type="title"/>
          </p:nvPr>
        </p:nvSpPr>
        <p:spPr>
          <a:xfrm>
            <a:off x="780435" y="623990"/>
            <a:ext cx="8230215" cy="591287"/>
          </a:xfrm>
        </p:spPr>
        <p:txBody>
          <a:bodyPr/>
          <a:lstStyle/>
          <a:p>
            <a:pPr>
              <a:lnSpc>
                <a:spcPct val="95000"/>
              </a:lnSpc>
            </a:pPr>
            <a:r>
              <a:rPr lang="en-US" sz="3600" dirty="0"/>
              <a:t>State Water Board Action</a:t>
            </a:r>
          </a:p>
        </p:txBody>
      </p:sp>
      <p:sp>
        <p:nvSpPr>
          <p:cNvPr id="3" name="Content Placeholder 2">
            <a:extLst>
              <a:ext uri="{FF2B5EF4-FFF2-40B4-BE49-F238E27FC236}">
                <a16:creationId xmlns:a16="http://schemas.microsoft.com/office/drawing/2014/main" id="{69DD9A83-984F-4B53-AE7B-F2DA8C9D7148}"/>
              </a:ext>
            </a:extLst>
          </p:cNvPr>
          <p:cNvSpPr>
            <a:spLocks noGrp="1"/>
          </p:cNvSpPr>
          <p:nvPr>
            <p:ph idx="1"/>
          </p:nvPr>
        </p:nvSpPr>
        <p:spPr>
          <a:xfrm>
            <a:off x="642826" y="1637560"/>
            <a:ext cx="10659583" cy="4093390"/>
          </a:xfrm>
        </p:spPr>
        <p:txBody>
          <a:bodyPr/>
          <a:lstStyle/>
          <a:p>
            <a:pPr marL="339725" indent="-339725">
              <a:lnSpc>
                <a:spcPct val="95000"/>
              </a:lnSpc>
              <a:spcBef>
                <a:spcPts val="0"/>
              </a:spcBef>
              <a:spcAft>
                <a:spcPts val="600"/>
              </a:spcAft>
            </a:pPr>
            <a:r>
              <a:rPr lang="en-US" sz="2600" dirty="0"/>
              <a:t>State Water Board Approved the Basin Plan Amendment on</a:t>
            </a:r>
            <a:br>
              <a:rPr lang="en-US" sz="2600" dirty="0"/>
            </a:br>
            <a:r>
              <a:rPr lang="en-US" sz="2600" dirty="0"/>
              <a:t>October 16, 2019</a:t>
            </a:r>
          </a:p>
          <a:p>
            <a:pPr marL="690563" lvl="1" indent="-350838">
              <a:lnSpc>
                <a:spcPct val="95000"/>
              </a:lnSpc>
              <a:spcBef>
                <a:spcPts val="0"/>
              </a:spcBef>
              <a:spcAft>
                <a:spcPts val="600"/>
              </a:spcAft>
            </a:pPr>
            <a:r>
              <a:rPr lang="en-US" sz="2400" i="0" dirty="0">
                <a:solidFill>
                  <a:schemeClr val="tx1"/>
                </a:solidFill>
                <a:latin typeface="+mn-lt"/>
              </a:rPr>
              <a:t>Establishes a Salt and Nitrate Control Program into the Central Valley Basin Plans</a:t>
            </a:r>
          </a:p>
          <a:p>
            <a:pPr marL="339725" indent="-339725">
              <a:lnSpc>
                <a:spcPct val="95000"/>
              </a:lnSpc>
              <a:spcBef>
                <a:spcPts val="0"/>
              </a:spcBef>
              <a:spcAft>
                <a:spcPts val="600"/>
              </a:spcAft>
            </a:pPr>
            <a:r>
              <a:rPr lang="en-US" sz="2600" dirty="0"/>
              <a:t>State Water Board Resolution </a:t>
            </a:r>
          </a:p>
          <a:p>
            <a:pPr marL="690563" lvl="1" indent="-350838">
              <a:lnSpc>
                <a:spcPct val="95000"/>
              </a:lnSpc>
              <a:spcBef>
                <a:spcPts val="0"/>
              </a:spcBef>
              <a:spcAft>
                <a:spcPts val="600"/>
              </a:spcAft>
            </a:pPr>
            <a:r>
              <a:rPr lang="en-US" sz="2400" i="0" dirty="0">
                <a:solidFill>
                  <a:schemeClr val="tx1"/>
                </a:solidFill>
                <a:latin typeface="+mn-lt"/>
              </a:rPr>
              <a:t>Directs Central Valley Water Board to adopt targeted revisions to the Nitrate Control Program within one year of effective date</a:t>
            </a:r>
          </a:p>
          <a:p>
            <a:pPr marL="690563" lvl="1" indent="-350838">
              <a:lnSpc>
                <a:spcPct val="95000"/>
              </a:lnSpc>
              <a:spcBef>
                <a:spcPts val="0"/>
              </a:spcBef>
              <a:spcAft>
                <a:spcPts val="600"/>
              </a:spcAft>
            </a:pPr>
            <a:r>
              <a:rPr lang="en-US" sz="2400" i="0" dirty="0">
                <a:solidFill>
                  <a:schemeClr val="tx1"/>
                </a:solidFill>
                <a:latin typeface="+mn-lt"/>
              </a:rPr>
              <a:t>Directive to revise the Nitrate Control Program does not change the Notice to Comply dates for priority groundwater basins/subbasins</a:t>
            </a:r>
          </a:p>
          <a:p>
            <a:pPr marL="480616" lvl="1" indent="-227013">
              <a:lnSpc>
                <a:spcPct val="95000"/>
              </a:lnSpc>
              <a:spcBef>
                <a:spcPts val="0"/>
              </a:spcBef>
              <a:spcAft>
                <a:spcPts val="600"/>
              </a:spcAft>
            </a:pPr>
            <a:endParaRPr lang="en-US" sz="2400" i="0" dirty="0">
              <a:solidFill>
                <a:schemeClr val="tx1"/>
              </a:solidFill>
            </a:endParaRPr>
          </a:p>
        </p:txBody>
      </p:sp>
      <p:sp>
        <p:nvSpPr>
          <p:cNvPr id="4" name="Date Placeholder 3">
            <a:extLst>
              <a:ext uri="{FF2B5EF4-FFF2-40B4-BE49-F238E27FC236}">
                <a16:creationId xmlns:a16="http://schemas.microsoft.com/office/drawing/2014/main" id="{6D696914-545F-4202-BC35-C1049A5FC66D}"/>
              </a:ext>
            </a:extLst>
          </p:cNvPr>
          <p:cNvSpPr>
            <a:spLocks noGrp="1"/>
          </p:cNvSpPr>
          <p:nvPr>
            <p:ph type="dt" sz="half" idx="10"/>
          </p:nvPr>
        </p:nvSpPr>
        <p:spPr>
          <a:xfrm>
            <a:off x="642826" y="6457073"/>
            <a:ext cx="2057400" cy="365125"/>
          </a:xfrm>
        </p:spPr>
        <p:txBody>
          <a:bodyPr/>
          <a:lstStyle/>
          <a:p>
            <a:pPr>
              <a:defRPr/>
            </a:pPr>
            <a:fld id="{FC92B3D9-AA86-46AC-8034-008CF700230C}"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E2E8C9C4-DC90-496F-ADCC-6B1A538EFE00}"/>
              </a:ext>
            </a:extLst>
          </p:cNvPr>
          <p:cNvSpPr>
            <a:spLocks noGrp="1"/>
          </p:cNvSpPr>
          <p:nvPr>
            <p:ph type="sldNum" sz="quarter" idx="12"/>
          </p:nvPr>
        </p:nvSpPr>
        <p:spPr>
          <a:xfrm>
            <a:off x="9587466" y="6457072"/>
            <a:ext cx="2057400" cy="365125"/>
          </a:xfrm>
        </p:spPr>
        <p:txBody>
          <a:bodyPr/>
          <a:lstStyle/>
          <a:p>
            <a:pPr>
              <a:defRPr/>
            </a:pPr>
            <a:fld id="{22929561-4164-4E95-AEB3-8F5D96963C79}" type="slidenum">
              <a:rPr lang="en-US" sz="1000">
                <a:solidFill>
                  <a:schemeClr val="bg1">
                    <a:lumMod val="65000"/>
                  </a:schemeClr>
                </a:solidFill>
              </a:rPr>
              <a:pPr>
                <a:defRPr/>
              </a:pPr>
              <a:t>4</a:t>
            </a:fld>
            <a:endParaRPr lang="en-US" sz="1000" dirty="0">
              <a:solidFill>
                <a:schemeClr val="bg1">
                  <a:lumMod val="65000"/>
                </a:schemeClr>
              </a:solidFill>
            </a:endParaRPr>
          </a:p>
        </p:txBody>
      </p:sp>
    </p:spTree>
    <p:extLst>
      <p:ext uri="{BB962C8B-B14F-4D97-AF65-F5344CB8AC3E}">
        <p14:creationId xmlns:p14="http://schemas.microsoft.com/office/powerpoint/2010/main" val="261207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022A4-34D3-4397-A873-13DB8B21A334}"/>
              </a:ext>
            </a:extLst>
          </p:cNvPr>
          <p:cNvSpPr>
            <a:spLocks noGrp="1"/>
          </p:cNvSpPr>
          <p:nvPr>
            <p:ph type="title"/>
          </p:nvPr>
        </p:nvSpPr>
        <p:spPr/>
        <p:txBody>
          <a:bodyPr/>
          <a:lstStyle/>
          <a:p>
            <a:r>
              <a:rPr lang="en-US" sz="3600" dirty="0"/>
              <a:t>Nitrate Control Program Implementation</a:t>
            </a:r>
          </a:p>
        </p:txBody>
      </p:sp>
      <p:sp>
        <p:nvSpPr>
          <p:cNvPr id="4" name="Date Placeholder 3">
            <a:extLst>
              <a:ext uri="{FF2B5EF4-FFF2-40B4-BE49-F238E27FC236}">
                <a16:creationId xmlns:a16="http://schemas.microsoft.com/office/drawing/2014/main" id="{D6215EB4-3F74-40A1-9477-8C5EC618EBB3}"/>
              </a:ext>
            </a:extLst>
          </p:cNvPr>
          <p:cNvSpPr>
            <a:spLocks noGrp="1"/>
          </p:cNvSpPr>
          <p:nvPr>
            <p:ph type="dt" sz="half" idx="10"/>
          </p:nvPr>
        </p:nvSpPr>
        <p:spPr>
          <a:xfrm>
            <a:off x="612710" y="6437013"/>
            <a:ext cx="2743200" cy="365125"/>
          </a:xfrm>
        </p:spPr>
        <p:txBody>
          <a:bodyPr/>
          <a:lstStyle/>
          <a:p>
            <a:pPr>
              <a:defRPr/>
            </a:pPr>
            <a:fld id="{8AE5EF9F-BBA5-40F7-AA14-C03B15F81D5D}" type="datetime1">
              <a:rPr lang="en-US" sz="1000" smtClean="0"/>
              <a:t>11/11/2019</a:t>
            </a:fld>
            <a:endParaRPr lang="en-US" sz="1000" dirty="0"/>
          </a:p>
        </p:txBody>
      </p:sp>
      <p:sp>
        <p:nvSpPr>
          <p:cNvPr id="5" name="Slide Number Placeholder 4">
            <a:extLst>
              <a:ext uri="{FF2B5EF4-FFF2-40B4-BE49-F238E27FC236}">
                <a16:creationId xmlns:a16="http://schemas.microsoft.com/office/drawing/2014/main" id="{321C3303-1A0B-4A92-BCCA-116CACD6F5EC}"/>
              </a:ext>
            </a:extLst>
          </p:cNvPr>
          <p:cNvSpPr>
            <a:spLocks noGrp="1"/>
          </p:cNvSpPr>
          <p:nvPr>
            <p:ph type="sldNum" sz="quarter" idx="12"/>
          </p:nvPr>
        </p:nvSpPr>
        <p:spPr>
          <a:xfrm>
            <a:off x="8876414" y="6464944"/>
            <a:ext cx="2743200" cy="365125"/>
          </a:xfrm>
        </p:spPr>
        <p:txBody>
          <a:bodyPr/>
          <a:lstStyle/>
          <a:p>
            <a:pPr>
              <a:defRPr/>
            </a:pPr>
            <a:fld id="{22929561-4164-4E95-AEB3-8F5D96963C79}" type="slidenum">
              <a:rPr lang="en-US" sz="1000" smtClean="0">
                <a:solidFill>
                  <a:schemeClr val="bg1">
                    <a:lumMod val="65000"/>
                  </a:schemeClr>
                </a:solidFill>
              </a:rPr>
              <a:pPr>
                <a:defRPr/>
              </a:pPr>
              <a:t>5</a:t>
            </a:fld>
            <a:endParaRPr lang="en-US" sz="1000" dirty="0">
              <a:solidFill>
                <a:schemeClr val="bg1">
                  <a:lumMod val="65000"/>
                </a:schemeClr>
              </a:solidFill>
            </a:endParaRPr>
          </a:p>
        </p:txBody>
      </p:sp>
      <p:sp>
        <p:nvSpPr>
          <p:cNvPr id="6" name="Content Placeholder 2">
            <a:extLst>
              <a:ext uri="{FF2B5EF4-FFF2-40B4-BE49-F238E27FC236}">
                <a16:creationId xmlns:a16="http://schemas.microsoft.com/office/drawing/2014/main" id="{EE261628-4D13-4DB8-96A8-73EB462F172D}"/>
              </a:ext>
            </a:extLst>
          </p:cNvPr>
          <p:cNvSpPr txBox="1">
            <a:spLocks/>
          </p:cNvSpPr>
          <p:nvPr/>
        </p:nvSpPr>
        <p:spPr bwMode="auto">
          <a:xfrm>
            <a:off x="612710" y="1627706"/>
            <a:ext cx="10881085" cy="433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60747" indent="-260747" algn="l" rtl="0" eaLnBrk="1" fontAlgn="base" hangingPunct="1">
              <a:lnSpc>
                <a:spcPct val="90000"/>
              </a:lnSpc>
              <a:spcBef>
                <a:spcPts val="750"/>
              </a:spcBef>
              <a:spcAft>
                <a:spcPts val="450"/>
              </a:spcAft>
              <a:buClr>
                <a:schemeClr val="tx1"/>
              </a:buClr>
              <a:buFont typeface="Arial" panose="020B0604020202020204" pitchFamily="34" charset="0"/>
              <a:buChar char="•"/>
              <a:defRPr sz="2100" kern="1200">
                <a:solidFill>
                  <a:schemeClr val="tx1"/>
                </a:solidFill>
                <a:latin typeface="+mn-lt"/>
                <a:ea typeface="+mn-ea"/>
                <a:cs typeface="Arial" panose="020B0604020202020204" pitchFamily="34" charset="0"/>
              </a:defRPr>
            </a:lvl1pPr>
            <a:lvl2pPr marL="514350" indent="-171450" algn="l" rtl="0" eaLnBrk="1" fontAlgn="base" hangingPunct="1">
              <a:lnSpc>
                <a:spcPct val="90000"/>
              </a:lnSpc>
              <a:spcBef>
                <a:spcPts val="375"/>
              </a:spcBef>
              <a:spcAft>
                <a:spcPts val="450"/>
              </a:spcAft>
              <a:buFont typeface="Arial" panose="020B0604020202020204" pitchFamily="34" charset="0"/>
              <a:buChar char="–"/>
              <a:defRPr sz="1800" i="1" kern="1200">
                <a:solidFill>
                  <a:srgbClr val="404040"/>
                </a:solidFill>
                <a:latin typeface="Arial" panose="020B0604020202020204" pitchFamily="34" charset="0"/>
                <a:ea typeface="+mn-ea"/>
                <a:cs typeface="Arial" panose="020B0604020202020204" pitchFamily="34" charset="0"/>
              </a:defRPr>
            </a:lvl2pPr>
            <a:lvl3pPr marL="857250" indent="-171450" algn="l" rtl="0" eaLnBrk="1" fontAlgn="base" hangingPunct="1">
              <a:lnSpc>
                <a:spcPct val="90000"/>
              </a:lnSpc>
              <a:spcBef>
                <a:spcPts val="375"/>
              </a:spcBef>
              <a:spcAft>
                <a:spcPts val="450"/>
              </a:spcAft>
              <a:buFont typeface="Arial" panose="020B0604020202020204" pitchFamily="34" charset="0"/>
              <a:buChar char="•"/>
              <a:defRPr sz="1500" kern="1200">
                <a:solidFill>
                  <a:srgbClr val="404040"/>
                </a:solidFill>
                <a:latin typeface="Arial" panose="020B0604020202020204" pitchFamily="34" charset="0"/>
                <a:ea typeface="+mn-ea"/>
                <a:cs typeface="Arial" panose="020B0604020202020204" pitchFamily="34" charset="0"/>
              </a:defRPr>
            </a:lvl3pPr>
            <a:lvl4pPr marL="1200150" indent="-171450" algn="l" rtl="0" eaLnBrk="1" fontAlgn="base" hangingPunct="1">
              <a:lnSpc>
                <a:spcPct val="90000"/>
              </a:lnSpc>
              <a:spcBef>
                <a:spcPts val="375"/>
              </a:spcBef>
              <a:spcAft>
                <a:spcPts val="450"/>
              </a:spcAft>
              <a:buFont typeface="Arial" panose="020B0604020202020204" pitchFamily="34" charset="0"/>
              <a:buChar char="•"/>
              <a:defRPr kern="1200">
                <a:solidFill>
                  <a:srgbClr val="404040"/>
                </a:solidFill>
                <a:latin typeface="Arial" panose="020B0604020202020204" pitchFamily="34" charset="0"/>
                <a:ea typeface="+mn-ea"/>
                <a:cs typeface="Arial" panose="020B0604020202020204" pitchFamily="34" charset="0"/>
              </a:defRPr>
            </a:lvl4pPr>
            <a:lvl5pPr marL="1543050" indent="-171450" algn="l" rtl="0" eaLnBrk="1" fontAlgn="base" hangingPunct="1">
              <a:lnSpc>
                <a:spcPct val="90000"/>
              </a:lnSpc>
              <a:spcBef>
                <a:spcPts val="375"/>
              </a:spcBef>
              <a:spcAft>
                <a:spcPts val="450"/>
              </a:spcAft>
              <a:buFont typeface="Arial" panose="020B0604020202020204" pitchFamily="34" charset="0"/>
              <a:buChar char="•"/>
              <a:defRPr kern="1200">
                <a:solidFill>
                  <a:srgbClr val="404040"/>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39725" indent="-339725" defTabSz="914400">
              <a:lnSpc>
                <a:spcPct val="95000"/>
              </a:lnSpc>
              <a:spcBef>
                <a:spcPts val="0"/>
              </a:spcBef>
              <a:spcAft>
                <a:spcPts val="600"/>
              </a:spcAft>
            </a:pPr>
            <a:r>
              <a:rPr lang="en-US" sz="2600" dirty="0"/>
              <a:t>Office of Administrative Law approval is the final step before the Nitrate Control Program becomes effective </a:t>
            </a:r>
          </a:p>
          <a:p>
            <a:pPr marL="593328" lvl="1" indent="-339725" defTabSz="914400">
              <a:lnSpc>
                <a:spcPct val="95000"/>
              </a:lnSpc>
              <a:spcBef>
                <a:spcPts val="0"/>
              </a:spcBef>
              <a:spcAft>
                <a:spcPts val="600"/>
              </a:spcAft>
            </a:pPr>
            <a:r>
              <a:rPr lang="en-US" sz="2400" i="0" dirty="0">
                <a:solidFill>
                  <a:schemeClr val="tx1"/>
                </a:solidFill>
                <a:latin typeface="+mn-lt"/>
              </a:rPr>
              <a:t>Anticipated that effective date will be in February 2020</a:t>
            </a:r>
          </a:p>
          <a:p>
            <a:pPr marL="339725" indent="-339725" defTabSz="914400">
              <a:lnSpc>
                <a:spcPct val="95000"/>
              </a:lnSpc>
              <a:spcBef>
                <a:spcPts val="0"/>
              </a:spcBef>
              <a:spcAft>
                <a:spcPts val="600"/>
              </a:spcAft>
            </a:pPr>
            <a:r>
              <a:rPr lang="en-US" sz="2600" dirty="0"/>
              <a:t>Notices to comply with Nitrate Control Program for Priority 1 groundwater subbasins anticipated </a:t>
            </a:r>
            <a:r>
              <a:rPr lang="en-US" sz="2600"/>
              <a:t>in March </a:t>
            </a:r>
            <a:r>
              <a:rPr lang="en-US" sz="2600" dirty="0"/>
              <a:t>2020</a:t>
            </a:r>
          </a:p>
          <a:p>
            <a:pPr marL="339725" indent="-339725" defTabSz="914400">
              <a:lnSpc>
                <a:spcPct val="95000"/>
              </a:lnSpc>
              <a:spcBef>
                <a:spcPts val="0"/>
              </a:spcBef>
              <a:spcAft>
                <a:spcPts val="600"/>
              </a:spcAft>
            </a:pPr>
            <a:r>
              <a:rPr lang="en-US" sz="2600" u="sng" dirty="0"/>
              <a:t>Assuming an April 1 effective date</a:t>
            </a:r>
            <a:r>
              <a:rPr lang="en-US" sz="2600" dirty="0"/>
              <a:t>:</a:t>
            </a:r>
          </a:p>
          <a:p>
            <a:pPr marL="690563" lvl="1" indent="-342900" defTabSz="914400">
              <a:lnSpc>
                <a:spcPct val="95000"/>
              </a:lnSpc>
              <a:spcBef>
                <a:spcPts val="0"/>
              </a:spcBef>
              <a:spcAft>
                <a:spcPts val="600"/>
              </a:spcAft>
            </a:pPr>
            <a:r>
              <a:rPr lang="en-US" sz="2400" i="0" dirty="0">
                <a:solidFill>
                  <a:schemeClr val="tx1"/>
                </a:solidFill>
                <a:latin typeface="+mn-lt"/>
              </a:rPr>
              <a:t>Formal submittal of a Preliminary Management Zone Proposal with Early Action Plan is due within 270 days or about </a:t>
            </a:r>
            <a:r>
              <a:rPr lang="en-US" sz="2400" i="0" u="sng" dirty="0">
                <a:solidFill>
                  <a:schemeClr val="tx1"/>
                </a:solidFill>
                <a:latin typeface="+mn-lt"/>
              </a:rPr>
              <a:t>December 26, 2020</a:t>
            </a:r>
          </a:p>
          <a:p>
            <a:pPr marL="690563" lvl="1" indent="-342900" defTabSz="914400">
              <a:lnSpc>
                <a:spcPct val="95000"/>
              </a:lnSpc>
              <a:spcBef>
                <a:spcPts val="0"/>
              </a:spcBef>
              <a:spcAft>
                <a:spcPts val="600"/>
              </a:spcAft>
            </a:pPr>
            <a:r>
              <a:rPr lang="en-US" sz="2400" i="0" dirty="0">
                <a:solidFill>
                  <a:schemeClr val="tx1"/>
                </a:solidFill>
                <a:latin typeface="+mn-lt"/>
              </a:rPr>
              <a:t>Early Action Plan must begin implementation 60 days later unless the Central Valley Water Board objects – or about </a:t>
            </a:r>
            <a:r>
              <a:rPr lang="en-US" sz="2400" i="0" u="sng" dirty="0">
                <a:solidFill>
                  <a:schemeClr val="tx1"/>
                </a:solidFill>
                <a:latin typeface="+mn-lt"/>
              </a:rPr>
              <a:t>February 24, 2021</a:t>
            </a:r>
          </a:p>
          <a:p>
            <a:pPr marL="227013" indent="-227013" defTabSz="914400">
              <a:lnSpc>
                <a:spcPct val="95000"/>
              </a:lnSpc>
              <a:spcBef>
                <a:spcPts val="0"/>
              </a:spcBef>
              <a:spcAft>
                <a:spcPts val="600"/>
              </a:spcAft>
            </a:pPr>
            <a:endParaRPr lang="en-US" sz="2600" dirty="0"/>
          </a:p>
          <a:p>
            <a:pPr marL="480616" lvl="1" indent="-227013" defTabSz="914400">
              <a:lnSpc>
                <a:spcPct val="95000"/>
              </a:lnSpc>
              <a:spcBef>
                <a:spcPts val="0"/>
              </a:spcBef>
              <a:spcAft>
                <a:spcPts val="600"/>
              </a:spcAft>
            </a:pPr>
            <a:endParaRPr lang="en-US" sz="2400" i="0" dirty="0">
              <a:solidFill>
                <a:schemeClr val="tx1"/>
              </a:solidFill>
            </a:endParaRPr>
          </a:p>
        </p:txBody>
      </p:sp>
    </p:spTree>
    <p:extLst>
      <p:ext uri="{BB962C8B-B14F-4D97-AF65-F5344CB8AC3E}">
        <p14:creationId xmlns:p14="http://schemas.microsoft.com/office/powerpoint/2010/main" val="386300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85C3F-FC47-470C-93A4-739F5DABA94D}"/>
              </a:ext>
            </a:extLst>
          </p:cNvPr>
          <p:cNvSpPr>
            <a:spLocks noGrp="1"/>
          </p:cNvSpPr>
          <p:nvPr>
            <p:ph type="title"/>
          </p:nvPr>
        </p:nvSpPr>
        <p:spPr>
          <a:xfrm>
            <a:off x="838200" y="371646"/>
            <a:ext cx="10815084" cy="1086616"/>
          </a:xfrm>
        </p:spPr>
        <p:txBody>
          <a:bodyPr/>
          <a:lstStyle/>
          <a:p>
            <a:pPr>
              <a:lnSpc>
                <a:spcPct val="95000"/>
              </a:lnSpc>
            </a:pPr>
            <a:r>
              <a:rPr lang="en-US" sz="3600" dirty="0"/>
              <a:t>State Water Board Directed Revisions - Overview</a:t>
            </a:r>
          </a:p>
        </p:txBody>
      </p:sp>
      <p:sp>
        <p:nvSpPr>
          <p:cNvPr id="3" name="Content Placeholder 2">
            <a:extLst>
              <a:ext uri="{FF2B5EF4-FFF2-40B4-BE49-F238E27FC236}">
                <a16:creationId xmlns:a16="http://schemas.microsoft.com/office/drawing/2014/main" id="{57275414-D12E-4516-8DE8-66D5ABCE5AA6}"/>
              </a:ext>
            </a:extLst>
          </p:cNvPr>
          <p:cNvSpPr>
            <a:spLocks noGrp="1"/>
          </p:cNvSpPr>
          <p:nvPr>
            <p:ph idx="1"/>
          </p:nvPr>
        </p:nvSpPr>
        <p:spPr>
          <a:xfrm>
            <a:off x="604284" y="1612972"/>
            <a:ext cx="11049000" cy="4873381"/>
          </a:xfrm>
        </p:spPr>
        <p:txBody>
          <a:bodyPr/>
          <a:lstStyle/>
          <a:p>
            <a:pPr>
              <a:lnSpc>
                <a:spcPct val="95000"/>
              </a:lnSpc>
              <a:spcBef>
                <a:spcPts val="0"/>
              </a:spcBef>
              <a:spcAft>
                <a:spcPts val="600"/>
              </a:spcAft>
            </a:pPr>
            <a:r>
              <a:rPr lang="en-US" sz="2400" dirty="0"/>
              <a:t>Modified Program Goals</a:t>
            </a:r>
          </a:p>
          <a:p>
            <a:pPr marL="690563" lvl="1" indent="-347663">
              <a:lnSpc>
                <a:spcPct val="95000"/>
              </a:lnSpc>
              <a:spcBef>
                <a:spcPts val="0"/>
              </a:spcBef>
              <a:spcAft>
                <a:spcPts val="600"/>
              </a:spcAft>
            </a:pPr>
            <a:r>
              <a:rPr lang="en-US" sz="2200" i="0" dirty="0">
                <a:solidFill>
                  <a:schemeClr val="tx1"/>
                </a:solidFill>
                <a:latin typeface="+mn-lt"/>
              </a:rPr>
              <a:t>Convert program goal of balanced nitrate loading to an interim goal</a:t>
            </a:r>
          </a:p>
          <a:p>
            <a:pPr marL="690563" lvl="1" indent="-347663">
              <a:lnSpc>
                <a:spcPct val="95000"/>
              </a:lnSpc>
              <a:spcBef>
                <a:spcPts val="0"/>
              </a:spcBef>
              <a:spcAft>
                <a:spcPts val="600"/>
              </a:spcAft>
            </a:pPr>
            <a:r>
              <a:rPr lang="en-US" sz="2200" i="0" dirty="0">
                <a:solidFill>
                  <a:schemeClr val="tx1"/>
                </a:solidFill>
                <a:latin typeface="+mn-lt"/>
              </a:rPr>
              <a:t>Add new final program goal of ceasing causing or contributing to exceedances of the nitrate water quality objective in the receiving water</a:t>
            </a:r>
          </a:p>
          <a:p>
            <a:pPr>
              <a:lnSpc>
                <a:spcPct val="95000"/>
              </a:lnSpc>
              <a:spcBef>
                <a:spcPts val="0"/>
              </a:spcBef>
              <a:spcAft>
                <a:spcPts val="600"/>
              </a:spcAft>
            </a:pPr>
            <a:r>
              <a:rPr lang="en-US" sz="2400" dirty="0"/>
              <a:t>Management Zone Boundaries</a:t>
            </a:r>
          </a:p>
          <a:p>
            <a:pPr marL="690563" lvl="1" indent="-347663">
              <a:lnSpc>
                <a:spcPct val="95000"/>
              </a:lnSpc>
              <a:spcBef>
                <a:spcPts val="0"/>
              </a:spcBef>
              <a:spcAft>
                <a:spcPts val="600"/>
              </a:spcAft>
            </a:pPr>
            <a:r>
              <a:rPr lang="en-US" sz="2200" i="0" dirty="0">
                <a:solidFill>
                  <a:schemeClr val="tx1"/>
                </a:solidFill>
                <a:latin typeface="+mn-lt"/>
              </a:rPr>
              <a:t>Include process for Board to modify a Management Zone’s boundaries if the proposed boundary inappropriately excludes areas with nitrate &gt; 10 mg/L</a:t>
            </a:r>
          </a:p>
          <a:p>
            <a:pPr>
              <a:lnSpc>
                <a:spcPct val="95000"/>
              </a:lnSpc>
              <a:spcBef>
                <a:spcPts val="0"/>
              </a:spcBef>
              <a:spcAft>
                <a:spcPts val="600"/>
              </a:spcAft>
            </a:pPr>
            <a:r>
              <a:rPr lang="en-US" sz="2400" dirty="0"/>
              <a:t>Management Zone Implementation Plans – Include proposals for</a:t>
            </a:r>
          </a:p>
          <a:p>
            <a:pPr marL="690563" lvl="1" indent="-347663">
              <a:lnSpc>
                <a:spcPct val="95000"/>
              </a:lnSpc>
              <a:spcBef>
                <a:spcPts val="0"/>
              </a:spcBef>
              <a:spcAft>
                <a:spcPts val="600"/>
              </a:spcAft>
            </a:pPr>
            <a:r>
              <a:rPr lang="en-US" sz="2200" i="0" dirty="0">
                <a:solidFill>
                  <a:schemeClr val="tx1"/>
                </a:solidFill>
                <a:latin typeface="+mn-lt"/>
              </a:rPr>
              <a:t>Enforceable/quantifiable interim deadlines that focus on reducing nitrate in ongoing discharges; </a:t>
            </a:r>
          </a:p>
          <a:p>
            <a:pPr marL="690563" lvl="1" indent="-347663">
              <a:lnSpc>
                <a:spcPct val="95000"/>
              </a:lnSpc>
              <a:spcBef>
                <a:spcPts val="0"/>
              </a:spcBef>
              <a:spcAft>
                <a:spcPts val="600"/>
              </a:spcAft>
            </a:pPr>
            <a:r>
              <a:rPr lang="en-US" sz="2200" i="0" dirty="0">
                <a:solidFill>
                  <a:schemeClr val="tx1"/>
                </a:solidFill>
                <a:latin typeface="+mn-lt"/>
              </a:rPr>
              <a:t>Proposed final compliance date for ongoing discharges of nitrate to cease causing or contributing to exceedances of the water quality objective</a:t>
            </a:r>
          </a:p>
        </p:txBody>
      </p:sp>
      <p:sp>
        <p:nvSpPr>
          <p:cNvPr id="6" name="Date Placeholder 3">
            <a:extLst>
              <a:ext uri="{FF2B5EF4-FFF2-40B4-BE49-F238E27FC236}">
                <a16:creationId xmlns:a16="http://schemas.microsoft.com/office/drawing/2014/main" id="{D83E7161-3D68-456C-BEFA-4768FD825036}"/>
              </a:ext>
            </a:extLst>
          </p:cNvPr>
          <p:cNvSpPr>
            <a:spLocks noGrp="1"/>
          </p:cNvSpPr>
          <p:nvPr>
            <p:ph type="dt" sz="half" idx="10"/>
          </p:nvPr>
        </p:nvSpPr>
        <p:spPr>
          <a:xfrm>
            <a:off x="612710" y="6437013"/>
            <a:ext cx="2743200" cy="365125"/>
          </a:xfrm>
        </p:spPr>
        <p:txBody>
          <a:bodyPr/>
          <a:lstStyle/>
          <a:p>
            <a:pPr>
              <a:defRPr/>
            </a:pPr>
            <a:fld id="{D2289B91-D4F6-44DD-91D6-35B5DA3EB23B}" type="datetime1">
              <a:rPr lang="en-US" sz="1000" smtClean="0"/>
              <a:t>11/11/2019</a:t>
            </a:fld>
            <a:endParaRPr lang="en-US" sz="1000" dirty="0"/>
          </a:p>
        </p:txBody>
      </p:sp>
      <p:sp>
        <p:nvSpPr>
          <p:cNvPr id="7" name="Slide Number Placeholder 4">
            <a:extLst>
              <a:ext uri="{FF2B5EF4-FFF2-40B4-BE49-F238E27FC236}">
                <a16:creationId xmlns:a16="http://schemas.microsoft.com/office/drawing/2014/main" id="{1D993B14-D894-4EEC-AFD1-9E9034F5FD3B}"/>
              </a:ext>
            </a:extLst>
          </p:cNvPr>
          <p:cNvSpPr>
            <a:spLocks noGrp="1"/>
          </p:cNvSpPr>
          <p:nvPr>
            <p:ph type="sldNum" sz="quarter" idx="12"/>
          </p:nvPr>
        </p:nvSpPr>
        <p:spPr>
          <a:xfrm>
            <a:off x="8876414" y="6464944"/>
            <a:ext cx="2743200" cy="365125"/>
          </a:xfrm>
        </p:spPr>
        <p:txBody>
          <a:bodyPr/>
          <a:lstStyle/>
          <a:p>
            <a:pPr>
              <a:defRPr/>
            </a:pPr>
            <a:fld id="{22929561-4164-4E95-AEB3-8F5D96963C79}" type="slidenum">
              <a:rPr lang="en-US" sz="1000" smtClean="0">
                <a:solidFill>
                  <a:schemeClr val="bg1">
                    <a:lumMod val="65000"/>
                  </a:schemeClr>
                </a:solidFill>
              </a:rPr>
              <a:pPr>
                <a:defRPr/>
              </a:pPr>
              <a:t>6</a:t>
            </a:fld>
            <a:endParaRPr lang="en-US" sz="1000" dirty="0">
              <a:solidFill>
                <a:schemeClr val="bg1">
                  <a:lumMod val="65000"/>
                </a:schemeClr>
              </a:solidFill>
            </a:endParaRPr>
          </a:p>
        </p:txBody>
      </p:sp>
    </p:spTree>
    <p:extLst>
      <p:ext uri="{BB962C8B-B14F-4D97-AF65-F5344CB8AC3E}">
        <p14:creationId xmlns:p14="http://schemas.microsoft.com/office/powerpoint/2010/main" val="80504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85C3F-FC47-470C-93A4-739F5DABA94D}"/>
              </a:ext>
            </a:extLst>
          </p:cNvPr>
          <p:cNvSpPr>
            <a:spLocks noGrp="1"/>
          </p:cNvSpPr>
          <p:nvPr>
            <p:ph type="title"/>
          </p:nvPr>
        </p:nvSpPr>
        <p:spPr>
          <a:xfrm>
            <a:off x="838200" y="371646"/>
            <a:ext cx="10815084" cy="1086616"/>
          </a:xfrm>
        </p:spPr>
        <p:txBody>
          <a:bodyPr/>
          <a:lstStyle/>
          <a:p>
            <a:pPr>
              <a:lnSpc>
                <a:spcPct val="95000"/>
              </a:lnSpc>
            </a:pPr>
            <a:r>
              <a:rPr lang="en-US" sz="3600" dirty="0"/>
              <a:t>State Water Board Directed Revisions - Overview</a:t>
            </a:r>
          </a:p>
        </p:txBody>
      </p:sp>
      <p:sp>
        <p:nvSpPr>
          <p:cNvPr id="3" name="Content Placeholder 2">
            <a:extLst>
              <a:ext uri="{FF2B5EF4-FFF2-40B4-BE49-F238E27FC236}">
                <a16:creationId xmlns:a16="http://schemas.microsoft.com/office/drawing/2014/main" id="{57275414-D12E-4516-8DE8-66D5ABCE5AA6}"/>
              </a:ext>
            </a:extLst>
          </p:cNvPr>
          <p:cNvSpPr>
            <a:spLocks noGrp="1"/>
          </p:cNvSpPr>
          <p:nvPr>
            <p:ph idx="1"/>
          </p:nvPr>
        </p:nvSpPr>
        <p:spPr>
          <a:xfrm>
            <a:off x="604284" y="1612973"/>
            <a:ext cx="11049000" cy="4638972"/>
          </a:xfrm>
        </p:spPr>
        <p:txBody>
          <a:bodyPr/>
          <a:lstStyle/>
          <a:p>
            <a:pPr>
              <a:lnSpc>
                <a:spcPct val="95000"/>
              </a:lnSpc>
              <a:spcBef>
                <a:spcPts val="0"/>
              </a:spcBef>
              <a:spcAft>
                <a:spcPts val="600"/>
              </a:spcAft>
            </a:pPr>
            <a:r>
              <a:rPr lang="en-US" sz="2400" dirty="0"/>
              <a:t>Exceptions Policy Revision</a:t>
            </a:r>
          </a:p>
          <a:p>
            <a:pPr marL="690563" lvl="1" indent="-347663">
              <a:lnSpc>
                <a:spcPct val="95000"/>
              </a:lnSpc>
              <a:spcBef>
                <a:spcPts val="0"/>
              </a:spcBef>
              <a:spcAft>
                <a:spcPts val="600"/>
              </a:spcAft>
            </a:pPr>
            <a:r>
              <a:rPr lang="en-US" sz="2200" i="0" dirty="0">
                <a:solidFill>
                  <a:schemeClr val="tx1"/>
                </a:solidFill>
                <a:latin typeface="+mn-lt"/>
              </a:rPr>
              <a:t>Require that all nitrate discharges cease causing or contributing to exceedances of the receiving water objective within a term that is as short as practicable for each discharger or category of dischargers participating in the Management Zone but in no case is longer than 35 years</a:t>
            </a:r>
          </a:p>
          <a:p>
            <a:pPr marL="690563" lvl="1" indent="-347663">
              <a:lnSpc>
                <a:spcPct val="95000"/>
              </a:lnSpc>
              <a:spcBef>
                <a:spcPts val="0"/>
              </a:spcBef>
              <a:spcAft>
                <a:spcPts val="600"/>
              </a:spcAft>
            </a:pPr>
            <a:r>
              <a:rPr lang="en-US" sz="2200" i="0" dirty="0">
                <a:solidFill>
                  <a:schemeClr val="tx1"/>
                </a:solidFill>
                <a:latin typeface="+mn-lt"/>
              </a:rPr>
              <a:t>Set a maximum of 50 years as a goal for restoring basins to achieve nitrate water quality objectives throughout the basin. The Board may recognize, however, that some basins may require more than 50 years to achieve restoration or may qualify for de-designation of beneficial uses through the water quality control plan amendment process</a:t>
            </a:r>
          </a:p>
          <a:p>
            <a:pPr marL="260747" lvl="1" indent="-260747">
              <a:lnSpc>
                <a:spcPct val="95000"/>
              </a:lnSpc>
              <a:spcBef>
                <a:spcPts val="0"/>
              </a:spcBef>
              <a:spcAft>
                <a:spcPts val="600"/>
              </a:spcAft>
              <a:buClr>
                <a:schemeClr val="tx1"/>
              </a:buClr>
              <a:buFont typeface="Arial" panose="020B0604020202020204" pitchFamily="34" charset="0"/>
              <a:buChar char="•"/>
            </a:pPr>
            <a:r>
              <a:rPr lang="en-US" sz="2400" i="0" dirty="0">
                <a:solidFill>
                  <a:schemeClr val="tx1"/>
                </a:solidFill>
                <a:latin typeface="+mn-lt"/>
              </a:rPr>
              <a:t>Remove option for Management Zones to use a volume-weighted average to allocate assimilative capacity as an alternative compliance pathway</a:t>
            </a:r>
          </a:p>
          <a:p>
            <a:pPr marL="260747" lvl="1" indent="-260747">
              <a:lnSpc>
                <a:spcPct val="95000"/>
              </a:lnSpc>
              <a:spcBef>
                <a:spcPts val="0"/>
              </a:spcBef>
              <a:spcAft>
                <a:spcPts val="600"/>
              </a:spcAft>
              <a:buClr>
                <a:schemeClr val="tx1"/>
              </a:buClr>
              <a:buFont typeface="Arial" panose="020B0604020202020204" pitchFamily="34" charset="0"/>
              <a:buChar char="•"/>
            </a:pPr>
            <a:r>
              <a:rPr lang="en-US" sz="2400" i="0" dirty="0">
                <a:solidFill>
                  <a:schemeClr val="tx1"/>
                </a:solidFill>
                <a:latin typeface="+mn-lt"/>
              </a:rPr>
              <a:t>Modify how Offsets Policy may be implemented with regards to nitrate</a:t>
            </a:r>
          </a:p>
          <a:p>
            <a:pPr marL="690563" lvl="1" indent="-347663">
              <a:lnSpc>
                <a:spcPct val="95000"/>
              </a:lnSpc>
              <a:spcBef>
                <a:spcPts val="0"/>
              </a:spcBef>
              <a:spcAft>
                <a:spcPts val="600"/>
              </a:spcAft>
            </a:pPr>
            <a:endParaRPr lang="en-US" sz="2200" i="0" dirty="0">
              <a:solidFill>
                <a:schemeClr val="tx1"/>
              </a:solidFill>
              <a:latin typeface="+mn-lt"/>
            </a:endParaRPr>
          </a:p>
        </p:txBody>
      </p:sp>
      <p:sp>
        <p:nvSpPr>
          <p:cNvPr id="6" name="Date Placeholder 3">
            <a:extLst>
              <a:ext uri="{FF2B5EF4-FFF2-40B4-BE49-F238E27FC236}">
                <a16:creationId xmlns:a16="http://schemas.microsoft.com/office/drawing/2014/main" id="{F6285370-8BD0-45D1-B975-505239722AFE}"/>
              </a:ext>
            </a:extLst>
          </p:cNvPr>
          <p:cNvSpPr>
            <a:spLocks noGrp="1"/>
          </p:cNvSpPr>
          <p:nvPr>
            <p:ph type="dt" sz="half" idx="10"/>
          </p:nvPr>
        </p:nvSpPr>
        <p:spPr>
          <a:xfrm>
            <a:off x="612710" y="6437013"/>
            <a:ext cx="2743200" cy="365125"/>
          </a:xfrm>
        </p:spPr>
        <p:txBody>
          <a:bodyPr/>
          <a:lstStyle/>
          <a:p>
            <a:pPr>
              <a:defRPr/>
            </a:pPr>
            <a:fld id="{720A84CA-41F9-4057-B830-7BDBAE39DFCB}" type="datetime1">
              <a:rPr lang="en-US" sz="1000" smtClean="0"/>
              <a:t>11/11/2019</a:t>
            </a:fld>
            <a:endParaRPr lang="en-US" sz="1000" dirty="0"/>
          </a:p>
        </p:txBody>
      </p:sp>
      <p:sp>
        <p:nvSpPr>
          <p:cNvPr id="7" name="Slide Number Placeholder 4">
            <a:extLst>
              <a:ext uri="{FF2B5EF4-FFF2-40B4-BE49-F238E27FC236}">
                <a16:creationId xmlns:a16="http://schemas.microsoft.com/office/drawing/2014/main" id="{028F0FE8-6CAA-4711-B5E2-9E11BF44A831}"/>
              </a:ext>
            </a:extLst>
          </p:cNvPr>
          <p:cNvSpPr>
            <a:spLocks noGrp="1"/>
          </p:cNvSpPr>
          <p:nvPr>
            <p:ph type="sldNum" sz="quarter" idx="12"/>
          </p:nvPr>
        </p:nvSpPr>
        <p:spPr>
          <a:xfrm>
            <a:off x="8876414" y="6464944"/>
            <a:ext cx="2743200" cy="365125"/>
          </a:xfrm>
        </p:spPr>
        <p:txBody>
          <a:bodyPr/>
          <a:lstStyle/>
          <a:p>
            <a:pPr>
              <a:defRPr/>
            </a:pPr>
            <a:fld id="{22929561-4164-4E95-AEB3-8F5D96963C79}" type="slidenum">
              <a:rPr lang="en-US" sz="1000" smtClean="0">
                <a:solidFill>
                  <a:schemeClr val="bg1">
                    <a:lumMod val="65000"/>
                  </a:schemeClr>
                </a:solidFill>
              </a:rPr>
              <a:pPr>
                <a:defRPr/>
              </a:pPr>
              <a:t>7</a:t>
            </a:fld>
            <a:endParaRPr lang="en-US" sz="1000" dirty="0">
              <a:solidFill>
                <a:schemeClr val="bg1">
                  <a:lumMod val="65000"/>
                </a:schemeClr>
              </a:solidFill>
            </a:endParaRPr>
          </a:p>
        </p:txBody>
      </p:sp>
    </p:spTree>
    <p:extLst>
      <p:ext uri="{BB962C8B-B14F-4D97-AF65-F5344CB8AC3E}">
        <p14:creationId xmlns:p14="http://schemas.microsoft.com/office/powerpoint/2010/main" val="296462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07101-0DD5-4825-8994-76E6CCE63A40}"/>
              </a:ext>
            </a:extLst>
          </p:cNvPr>
          <p:cNvSpPr>
            <a:spLocks noGrp="1"/>
          </p:cNvSpPr>
          <p:nvPr>
            <p:ph type="title"/>
          </p:nvPr>
        </p:nvSpPr>
        <p:spPr>
          <a:xfrm>
            <a:off x="627432" y="1710196"/>
            <a:ext cx="8009750" cy="2852737"/>
          </a:xfrm>
        </p:spPr>
        <p:txBody>
          <a:bodyPr/>
          <a:lstStyle/>
          <a:p>
            <a:r>
              <a:rPr lang="en-US" sz="3600" dirty="0"/>
              <a:t>Draft Preliminary management</a:t>
            </a:r>
            <a:br>
              <a:rPr lang="en-US" sz="3600" dirty="0"/>
            </a:br>
            <a:r>
              <a:rPr lang="en-US" sz="3600" dirty="0"/>
              <a:t>Zone Proposal</a:t>
            </a:r>
          </a:p>
        </p:txBody>
      </p:sp>
      <p:sp>
        <p:nvSpPr>
          <p:cNvPr id="3" name="Text Placeholder 2">
            <a:extLst>
              <a:ext uri="{FF2B5EF4-FFF2-40B4-BE49-F238E27FC236}">
                <a16:creationId xmlns:a16="http://schemas.microsoft.com/office/drawing/2014/main" id="{1829A12A-FA68-42E2-BFBA-7FEA75000EC5}"/>
              </a:ext>
            </a:extLst>
          </p:cNvPr>
          <p:cNvSpPr>
            <a:spLocks noGrp="1"/>
          </p:cNvSpPr>
          <p:nvPr>
            <p:ph type="body" idx="1"/>
          </p:nvPr>
        </p:nvSpPr>
        <p:spPr>
          <a:xfrm>
            <a:off x="627432" y="4657556"/>
            <a:ext cx="8782382" cy="1596398"/>
          </a:xfrm>
        </p:spPr>
        <p:txBody>
          <a:bodyPr/>
          <a:lstStyle/>
          <a:p>
            <a:pPr marL="458788" lvl="1" indent="-457200">
              <a:buFont typeface="Arial" panose="020B0604020202020204" pitchFamily="34" charset="0"/>
              <a:buChar char="•"/>
            </a:pPr>
            <a:endParaRPr lang="en-US" sz="3200" i="0" dirty="0">
              <a:solidFill>
                <a:schemeClr val="bg1"/>
              </a:solidFill>
              <a:latin typeface="+mn-lt"/>
            </a:endParaRPr>
          </a:p>
        </p:txBody>
      </p:sp>
      <p:sp>
        <p:nvSpPr>
          <p:cNvPr id="4" name="Date Placeholder 3">
            <a:extLst>
              <a:ext uri="{FF2B5EF4-FFF2-40B4-BE49-F238E27FC236}">
                <a16:creationId xmlns:a16="http://schemas.microsoft.com/office/drawing/2014/main" id="{8588053D-ABCF-4AA1-9BC2-331672A6B518}"/>
              </a:ext>
            </a:extLst>
          </p:cNvPr>
          <p:cNvSpPr>
            <a:spLocks noGrp="1"/>
          </p:cNvSpPr>
          <p:nvPr>
            <p:ph type="dt" sz="half" idx="10"/>
          </p:nvPr>
        </p:nvSpPr>
        <p:spPr>
          <a:xfrm>
            <a:off x="627432" y="6422300"/>
            <a:ext cx="2057400" cy="365125"/>
          </a:xfrm>
        </p:spPr>
        <p:txBody>
          <a:bodyPr/>
          <a:lstStyle/>
          <a:p>
            <a:pPr>
              <a:defRPr/>
            </a:pPr>
            <a:fld id="{4CC665A1-705D-4E4F-BE88-78D769F1F014}" type="datetime1">
              <a:rPr lang="en-US" sz="1000" smtClean="0">
                <a:solidFill>
                  <a:schemeClr val="bg1">
                    <a:lumMod val="65000"/>
                  </a:schemeClr>
                </a:solidFill>
                <a:latin typeface="+mn-lt"/>
              </a:rPr>
              <a:t>11/11/2019</a:t>
            </a:fld>
            <a:endParaRPr lang="en-US" sz="1000" dirty="0">
              <a:solidFill>
                <a:schemeClr val="bg1">
                  <a:lumMod val="65000"/>
                </a:schemeClr>
              </a:solidFill>
              <a:latin typeface="+mn-lt"/>
            </a:endParaRPr>
          </a:p>
        </p:txBody>
      </p:sp>
      <p:sp>
        <p:nvSpPr>
          <p:cNvPr id="5" name="Slide Number Placeholder 4">
            <a:extLst>
              <a:ext uri="{FF2B5EF4-FFF2-40B4-BE49-F238E27FC236}">
                <a16:creationId xmlns:a16="http://schemas.microsoft.com/office/drawing/2014/main" id="{0BDC0975-8F32-4BED-B357-5CEC492301A5}"/>
              </a:ext>
            </a:extLst>
          </p:cNvPr>
          <p:cNvSpPr>
            <a:spLocks noGrp="1"/>
          </p:cNvSpPr>
          <p:nvPr>
            <p:ph type="sldNum" sz="quarter" idx="12"/>
          </p:nvPr>
        </p:nvSpPr>
        <p:spPr>
          <a:xfrm>
            <a:off x="9503079" y="6459442"/>
            <a:ext cx="2057400" cy="365125"/>
          </a:xfrm>
        </p:spPr>
        <p:txBody>
          <a:bodyPr/>
          <a:lstStyle/>
          <a:p>
            <a:pPr>
              <a:defRPr/>
            </a:pPr>
            <a:fld id="{0DE8BC96-8ADF-4C8F-ADBF-E52CDF5388CF}" type="slidenum">
              <a:rPr lang="en-US" sz="1000">
                <a:solidFill>
                  <a:schemeClr val="bg1">
                    <a:lumMod val="65000"/>
                  </a:schemeClr>
                </a:solidFill>
                <a:latin typeface="+mn-lt"/>
              </a:rPr>
              <a:pPr>
                <a:defRPr/>
              </a:pPr>
              <a:t>8</a:t>
            </a:fld>
            <a:endParaRPr lang="en-US" sz="1000">
              <a:solidFill>
                <a:schemeClr val="bg1">
                  <a:lumMod val="65000"/>
                </a:schemeClr>
              </a:solidFill>
              <a:latin typeface="+mn-lt"/>
            </a:endParaRPr>
          </a:p>
        </p:txBody>
      </p:sp>
      <p:pic>
        <p:nvPicPr>
          <p:cNvPr id="6" name="Picture 12">
            <a:extLst>
              <a:ext uri="{FF2B5EF4-FFF2-40B4-BE49-F238E27FC236}">
                <a16:creationId xmlns:a16="http://schemas.microsoft.com/office/drawing/2014/main" id="{6C1F8C00-E85B-4A4D-938D-15935C689D82}"/>
              </a:ext>
            </a:extLst>
          </p:cNvPr>
          <p:cNvPicPr>
            <a:picLocks noChangeAspect="1"/>
          </p:cNvPicPr>
          <p:nvPr/>
        </p:nvPicPr>
        <p:blipFill>
          <a:blip r:embed="rId2">
            <a:extLst>
              <a:ext uri="{28A0092B-C50C-407E-A947-70E740481C1C}">
                <a14:useLocalDpi xmlns:a14="http://schemas.microsoft.com/office/drawing/2010/main" val="0"/>
              </a:ext>
            </a:extLst>
          </a:blip>
          <a:srcRect l="2" r="743"/>
          <a:stretch>
            <a:fillRect/>
          </a:stretch>
        </p:blipFill>
        <p:spPr bwMode="auto">
          <a:xfrm>
            <a:off x="8272501" y="398558"/>
            <a:ext cx="1305621"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89C18797-C5EB-496E-981A-24C29710AADA}"/>
              </a:ext>
            </a:extLst>
          </p:cNvPr>
          <p:cNvGrpSpPr>
            <a:grpSpLocks noChangeAspect="1"/>
          </p:cNvGrpSpPr>
          <p:nvPr/>
        </p:nvGrpSpPr>
        <p:grpSpPr>
          <a:xfrm>
            <a:off x="7262037" y="1539174"/>
            <a:ext cx="4302531" cy="2877083"/>
            <a:chOff x="2901950" y="1539878"/>
            <a:chExt cx="7561263" cy="5056185"/>
          </a:xfrm>
        </p:grpSpPr>
        <p:sp>
          <p:nvSpPr>
            <p:cNvPr id="8" name="Oval 7">
              <a:extLst>
                <a:ext uri="{FF2B5EF4-FFF2-40B4-BE49-F238E27FC236}">
                  <a16:creationId xmlns:a16="http://schemas.microsoft.com/office/drawing/2014/main" id="{F936D65B-4D21-4B68-B19C-3A26D210BA3F}"/>
                </a:ext>
              </a:extLst>
            </p:cNvPr>
            <p:cNvSpPr/>
            <p:nvPr/>
          </p:nvSpPr>
          <p:spPr>
            <a:xfrm>
              <a:off x="5738813" y="1871663"/>
              <a:ext cx="4724400" cy="47244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D1924AC1-E3BB-4E5F-ADC6-E94B8A7F4288}"/>
                </a:ext>
              </a:extLst>
            </p:cNvPr>
            <p:cNvSpPr/>
            <p:nvPr/>
          </p:nvSpPr>
          <p:spPr>
            <a:xfrm>
              <a:off x="2901950" y="2057400"/>
              <a:ext cx="2743200" cy="27432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9">
              <a:extLst>
                <a:ext uri="{FF2B5EF4-FFF2-40B4-BE49-F238E27FC236}">
                  <a16:creationId xmlns:a16="http://schemas.microsoft.com/office/drawing/2014/main" id="{1251EAAC-1A38-4FCC-AD39-80EEB127257F}"/>
                </a:ext>
              </a:extLst>
            </p:cNvPr>
            <p:cNvSpPr/>
            <p:nvPr/>
          </p:nvSpPr>
          <p:spPr>
            <a:xfrm>
              <a:off x="4114800" y="4843463"/>
              <a:ext cx="1752600" cy="17526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0">
              <a:extLst>
                <a:ext uri="{FF2B5EF4-FFF2-40B4-BE49-F238E27FC236}">
                  <a16:creationId xmlns:a16="http://schemas.microsoft.com/office/drawing/2014/main" id="{E912EF1C-43DF-42DE-8CD9-9FFAF908F1A4}"/>
                </a:ext>
              </a:extLst>
            </p:cNvPr>
            <p:cNvSpPr/>
            <p:nvPr/>
          </p:nvSpPr>
          <p:spPr>
            <a:xfrm>
              <a:off x="3741738" y="1539878"/>
              <a:ext cx="4953000" cy="4810125"/>
            </a:xfrm>
            <a:prstGeom prst="rect">
              <a:avLst/>
            </a:prstGeom>
            <a:blipFill dpi="0" rotWithShape="1">
              <a:blip r:embed="rId6">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12" name="Picture 11" descr="A close up of a sign&#10;&#10;Description automatically generated">
            <a:extLst>
              <a:ext uri="{FF2B5EF4-FFF2-40B4-BE49-F238E27FC236}">
                <a16:creationId xmlns:a16="http://schemas.microsoft.com/office/drawing/2014/main" id="{1B12A197-CE19-4033-9A2A-8FAD85CE6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9641" y="594614"/>
            <a:ext cx="1971495" cy="523854"/>
          </a:xfrm>
          <a:prstGeom prst="rect">
            <a:avLst/>
          </a:prstGeom>
        </p:spPr>
      </p:pic>
    </p:spTree>
    <p:extLst>
      <p:ext uri="{BB962C8B-B14F-4D97-AF65-F5344CB8AC3E}">
        <p14:creationId xmlns:p14="http://schemas.microsoft.com/office/powerpoint/2010/main" val="182700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DDF7D91-1160-4765-BDEF-40D8CC6C78EA}"/>
              </a:ext>
            </a:extLst>
          </p:cNvPr>
          <p:cNvSpPr/>
          <p:nvPr/>
        </p:nvSpPr>
        <p:spPr>
          <a:xfrm>
            <a:off x="0" y="1318548"/>
            <a:ext cx="12192000" cy="553945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B180F2A-EDAE-401B-901C-FA0E4DF492AA}"/>
              </a:ext>
            </a:extLst>
          </p:cNvPr>
          <p:cNvSpPr>
            <a:spLocks noGrp="1"/>
          </p:cNvSpPr>
          <p:nvPr>
            <p:ph type="title"/>
          </p:nvPr>
        </p:nvSpPr>
        <p:spPr>
          <a:xfrm>
            <a:off x="838200" y="537256"/>
            <a:ext cx="10515600" cy="663575"/>
          </a:xfrm>
        </p:spPr>
        <p:txBody>
          <a:bodyPr/>
          <a:lstStyle/>
          <a:p>
            <a:pPr>
              <a:lnSpc>
                <a:spcPct val="95000"/>
              </a:lnSpc>
            </a:pPr>
            <a:r>
              <a:rPr lang="en-US" sz="3200" dirty="0"/>
              <a:t>Outline for Preliminary Management Zone Proposal</a:t>
            </a:r>
          </a:p>
        </p:txBody>
      </p:sp>
      <p:sp>
        <p:nvSpPr>
          <p:cNvPr id="4" name="Date Placeholder 3">
            <a:extLst>
              <a:ext uri="{FF2B5EF4-FFF2-40B4-BE49-F238E27FC236}">
                <a16:creationId xmlns:a16="http://schemas.microsoft.com/office/drawing/2014/main" id="{1ABB285D-D021-4A91-8BF3-B38E3AE696ED}"/>
              </a:ext>
            </a:extLst>
          </p:cNvPr>
          <p:cNvSpPr>
            <a:spLocks noGrp="1"/>
          </p:cNvSpPr>
          <p:nvPr>
            <p:ph type="dt" sz="half" idx="10"/>
          </p:nvPr>
        </p:nvSpPr>
        <p:spPr>
          <a:xfrm>
            <a:off x="537117" y="6490172"/>
            <a:ext cx="27432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6EEBD22-3C5F-42DD-BE1A-FC74D7A5C177}" type="datetime1">
              <a:rPr kumimoji="0" lang="en-US" sz="1000" b="0" i="0" u="none" strike="noStrike" kern="1200" cap="none" spc="0" normalizeH="0" baseline="0" noProof="0" smtClean="0">
                <a:ln>
                  <a:noFill/>
                </a:ln>
                <a:effectLst/>
                <a:uLnTx/>
                <a:uFillTx/>
                <a:latin typeface="Calibri" panose="020F0502020204030204"/>
                <a:ea typeface="+mn-ea"/>
                <a:cs typeface="Arial" panose="020B0604020202020204" pitchFamily="34" charset="0"/>
              </a:rPr>
              <a:t>11/11/2019</a:t>
            </a:fld>
            <a:endParaRPr kumimoji="0" lang="en-US" sz="1000" b="0" i="0" u="none" strike="noStrike" kern="1200" cap="none" spc="0" normalizeH="0" baseline="0" noProof="0" dirty="0">
              <a:ln>
                <a:noFill/>
              </a:ln>
              <a:effectLst/>
              <a:uLnTx/>
              <a:uFillTx/>
              <a:latin typeface="Calibri" panose="020F0502020204030204"/>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F78D9B9D-3603-4DE6-AFA3-EDFE2C4EBAC9}"/>
              </a:ext>
            </a:extLst>
          </p:cNvPr>
          <p:cNvSpPr>
            <a:spLocks noGrp="1"/>
          </p:cNvSpPr>
          <p:nvPr>
            <p:ph type="sldNum" sz="quarter" idx="12"/>
          </p:nvPr>
        </p:nvSpPr>
        <p:spPr>
          <a:xfrm>
            <a:off x="8811322" y="6490171"/>
            <a:ext cx="27432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2929561-4164-4E95-AEB3-8F5D96963C79}" type="slidenum">
              <a:rPr kumimoji="0" lang="en-US" sz="1000" b="0" i="0" u="none" strike="noStrike" kern="1200" cap="none" spc="0" normalizeH="0" baseline="0" noProof="0" smtClean="0">
                <a:ln>
                  <a:noFill/>
                </a:ln>
                <a:solidFill>
                  <a:schemeClr val="bg1">
                    <a:lumMod val="65000"/>
                  </a:schemeClr>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dirty="0">
              <a:ln>
                <a:noFill/>
              </a:ln>
              <a:solidFill>
                <a:schemeClr val="bg1">
                  <a:lumMod val="65000"/>
                </a:schemeClr>
              </a:solidFill>
              <a:effectLst/>
              <a:uLnTx/>
              <a:uFillTx/>
              <a:latin typeface="Calibri" panose="020F0502020204030204"/>
              <a:ea typeface="+mn-ea"/>
              <a:cs typeface="Arial" panose="020B0604020202020204" pitchFamily="34" charset="0"/>
            </a:endParaRPr>
          </a:p>
        </p:txBody>
      </p:sp>
      <p:pic>
        <p:nvPicPr>
          <p:cNvPr id="3" name="Picture 2">
            <a:extLst>
              <a:ext uri="{FF2B5EF4-FFF2-40B4-BE49-F238E27FC236}">
                <a16:creationId xmlns:a16="http://schemas.microsoft.com/office/drawing/2014/main" id="{D7AEE9CC-D78D-450B-B7ED-E5911D8EABCB}"/>
              </a:ext>
            </a:extLst>
          </p:cNvPr>
          <p:cNvPicPr>
            <a:picLocks noChangeAspect="1"/>
          </p:cNvPicPr>
          <p:nvPr/>
        </p:nvPicPr>
        <p:blipFill rotWithShape="1">
          <a:blip r:embed="rId2"/>
          <a:srcRect r="25975"/>
          <a:stretch/>
        </p:blipFill>
        <p:spPr>
          <a:xfrm>
            <a:off x="281265" y="1452745"/>
            <a:ext cx="5467405" cy="5037426"/>
          </a:xfrm>
          <a:prstGeom prst="rect">
            <a:avLst/>
          </a:prstGeom>
        </p:spPr>
      </p:pic>
      <p:pic>
        <p:nvPicPr>
          <p:cNvPr id="6" name="Picture 5">
            <a:extLst>
              <a:ext uri="{FF2B5EF4-FFF2-40B4-BE49-F238E27FC236}">
                <a16:creationId xmlns:a16="http://schemas.microsoft.com/office/drawing/2014/main" id="{3CCFD809-4829-40F1-9341-4E611F158ADC}"/>
              </a:ext>
            </a:extLst>
          </p:cNvPr>
          <p:cNvPicPr>
            <a:picLocks noChangeAspect="1"/>
          </p:cNvPicPr>
          <p:nvPr/>
        </p:nvPicPr>
        <p:blipFill rotWithShape="1">
          <a:blip r:embed="rId3"/>
          <a:srcRect r="24760"/>
          <a:stretch/>
        </p:blipFill>
        <p:spPr>
          <a:xfrm>
            <a:off x="5673131" y="1474022"/>
            <a:ext cx="6276382" cy="4235659"/>
          </a:xfrm>
          <a:prstGeom prst="rect">
            <a:avLst/>
          </a:prstGeom>
        </p:spPr>
      </p:pic>
    </p:spTree>
    <p:extLst>
      <p:ext uri="{BB962C8B-B14F-4D97-AF65-F5344CB8AC3E}">
        <p14:creationId xmlns:p14="http://schemas.microsoft.com/office/powerpoint/2010/main" val="251281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455F51"/>
      </a:hlink>
      <a:folHlink>
        <a:srgbClr val="BA6906"/>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540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GEI slide format 2017.pptx" id="{C6D2217E-5235-406C-B18E-E774B6AF0FBA}" vid="{E7BEC1C4-A8A1-46F6-8829-E77A71725A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TotalTime>
  <Words>1656</Words>
  <Application>Microsoft Office PowerPoint</Application>
  <PresentationFormat>Widescreen</PresentationFormat>
  <Paragraphs>200</Paragraphs>
  <Slides>27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 Narrow</vt:lpstr>
      <vt:lpstr>Calibri</vt:lpstr>
      <vt:lpstr>Wingdings</vt:lpstr>
      <vt:lpstr>Office Theme</vt:lpstr>
      <vt:lpstr>PowerPoint Presentation</vt:lpstr>
      <vt:lpstr>Meeting Agenda</vt:lpstr>
      <vt:lpstr>Nitrate Control Program Update</vt:lpstr>
      <vt:lpstr>State Water Board Action</vt:lpstr>
      <vt:lpstr>Nitrate Control Program Implementation</vt:lpstr>
      <vt:lpstr>State Water Board Directed Revisions - Overview</vt:lpstr>
      <vt:lpstr>State Water Board Directed Revisions - Overview</vt:lpstr>
      <vt:lpstr>Draft Preliminary management Zone Proposal</vt:lpstr>
      <vt:lpstr>Outline for Preliminary Management Zone Proposal</vt:lpstr>
      <vt:lpstr>Outline for Preliminary Management Zone Proposal</vt:lpstr>
      <vt:lpstr>Section 1. Background and purpose - Highlights</vt:lpstr>
      <vt:lpstr>Section 3. Initial Groundwater Assessment - Updates</vt:lpstr>
      <vt:lpstr>PowerPoint Presentation</vt:lpstr>
      <vt:lpstr> Section 3. Initial Groundwater Assessment - Updates </vt:lpstr>
      <vt:lpstr>PowerPoint Presentation</vt:lpstr>
      <vt:lpstr>PowerPoint Presentation</vt:lpstr>
      <vt:lpstr>PowerPoint Presentation</vt:lpstr>
      <vt:lpstr>PowerPoint Presentation</vt:lpstr>
      <vt:lpstr>PowerPoint Presentation</vt:lpstr>
      <vt:lpstr>Preliminary Management Zone Proposal –  Next Steps</vt:lpstr>
      <vt:lpstr>Early Action Plan</vt:lpstr>
      <vt:lpstr>Revised Draft Early Action Plan – Status</vt:lpstr>
      <vt:lpstr>Revised Draft Early Action Plan – Highlighted Comments</vt:lpstr>
      <vt:lpstr>Revised Draft Early Action Plan – Highlighted Comments</vt:lpstr>
      <vt:lpstr>Final Agenda Items</vt:lpstr>
      <vt:lpstr>Next Steps - Considerations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Meyerhoff</dc:creator>
  <cp:lastModifiedBy>Kayla Cathers</cp:lastModifiedBy>
  <cp:revision>35</cp:revision>
  <dcterms:created xsi:type="dcterms:W3CDTF">2019-09-20T13:11:23Z</dcterms:created>
  <dcterms:modified xsi:type="dcterms:W3CDTF">2019-11-11T20:08:42Z</dcterms:modified>
</cp:coreProperties>
</file>